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311" r:id="rId3"/>
    <p:sldId id="322" r:id="rId4"/>
    <p:sldId id="257" r:id="rId5"/>
    <p:sldId id="319" r:id="rId6"/>
    <p:sldId id="288" r:id="rId7"/>
    <p:sldId id="321" r:id="rId8"/>
    <p:sldId id="292" r:id="rId9"/>
    <p:sldId id="266" r:id="rId10"/>
    <p:sldId id="316" r:id="rId11"/>
    <p:sldId id="317" r:id="rId12"/>
    <p:sldId id="320" r:id="rId13"/>
    <p:sldId id="300" r:id="rId14"/>
    <p:sldId id="296" r:id="rId15"/>
    <p:sldId id="295" r:id="rId16"/>
    <p:sldId id="302" r:id="rId17"/>
    <p:sldId id="301" r:id="rId18"/>
    <p:sldId id="303" r:id="rId19"/>
    <p:sldId id="299" r:id="rId20"/>
    <p:sldId id="297" r:id="rId21"/>
    <p:sldId id="286" r:id="rId22"/>
    <p:sldId id="291" r:id="rId23"/>
    <p:sldId id="264" r:id="rId24"/>
    <p:sldId id="270" r:id="rId25"/>
    <p:sldId id="306" r:id="rId26"/>
    <p:sldId id="304" r:id="rId27"/>
    <p:sldId id="309" r:id="rId28"/>
    <p:sldId id="308" r:id="rId29"/>
    <p:sldId id="310" r:id="rId30"/>
    <p:sldId id="327" r:id="rId31"/>
    <p:sldId id="307" r:id="rId32"/>
    <p:sldId id="312" r:id="rId33"/>
    <p:sldId id="313" r:id="rId34"/>
    <p:sldId id="314" r:id="rId35"/>
    <p:sldId id="315" r:id="rId36"/>
    <p:sldId id="323" r:id="rId37"/>
    <p:sldId id="329" r:id="rId38"/>
    <p:sldId id="328" r:id="rId39"/>
    <p:sldId id="318" r:id="rId40"/>
    <p:sldId id="330" r:id="rId41"/>
    <p:sldId id="267" r:id="rId42"/>
    <p:sldId id="265" r:id="rId43"/>
    <p:sldId id="272" r:id="rId44"/>
    <p:sldId id="275" r:id="rId45"/>
    <p:sldId id="276" r:id="rId46"/>
    <p:sldId id="277" r:id="rId47"/>
    <p:sldId id="285" r:id="rId48"/>
    <p:sldId id="278" r:id="rId49"/>
    <p:sldId id="281" r:id="rId50"/>
    <p:sldId id="283" r:id="rId51"/>
    <p:sldId id="273" r:id="rId52"/>
    <p:sldId id="274" r:id="rId53"/>
    <p:sldId id="263" r:id="rId54"/>
    <p:sldId id="271" r:id="rId55"/>
    <p:sldId id="279" r:id="rId56"/>
    <p:sldId id="280" r:id="rId57"/>
    <p:sldId id="25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265" autoAdjust="0"/>
  </p:normalViewPr>
  <p:slideViewPr>
    <p:cSldViewPr snapToGrid="0">
      <p:cViewPr varScale="1">
        <p:scale>
          <a:sx n="42" d="100"/>
          <a:sy n="42" d="100"/>
        </p:scale>
        <p:origin x="160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4905C-0A74-4F6F-893D-18987CFDA929}" type="datetimeFigureOut">
              <a:rPr lang="en-US" smtClean="0"/>
              <a:t>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087C21-B939-40CC-958A-D6916E64F198}" type="slidenum">
              <a:rPr lang="en-US" smtClean="0"/>
              <a:t>‹#›</a:t>
            </a:fld>
            <a:endParaRPr lang="en-US"/>
          </a:p>
        </p:txBody>
      </p:sp>
    </p:spTree>
    <p:extLst>
      <p:ext uri="{BB962C8B-B14F-4D97-AF65-F5344CB8AC3E}">
        <p14:creationId xmlns:p14="http://schemas.microsoft.com/office/powerpoint/2010/main" val="3632289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i.org/10.1371/journal.pone.0129845"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i.org/10.2460/ajvr.69.12.1608"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i.org/10.1016/j.exger.2018.09.003"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doi.org/10.1016/j.jinf.2019.05.01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i.org/10.1128/jvi.01101-07"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i.org/10.1093/femsre/fuaa007"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1</a:t>
            </a:fld>
            <a:endParaRPr lang="en-US"/>
          </a:p>
        </p:txBody>
      </p:sp>
    </p:spTree>
    <p:extLst>
      <p:ext uri="{BB962C8B-B14F-4D97-AF65-F5344CB8AC3E}">
        <p14:creationId xmlns:p14="http://schemas.microsoft.com/office/powerpoint/2010/main" val="24676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anelloviruses can alter the gene expression of host cells. </a:t>
            </a:r>
          </a:p>
          <a:p>
            <a:r>
              <a:rPr lang="en-US" dirty="0"/>
              <a:t>If you transfect host cells with TTSuV, suppressors of T-cell immunity are upregulated</a:t>
            </a:r>
          </a:p>
          <a:p>
            <a:r>
              <a:rPr lang="en-US" dirty="0"/>
              <a:t>Some regulators of antiviral activity and inflammation are downregulated.</a:t>
            </a:r>
          </a:p>
          <a:p>
            <a:endParaRPr lang="en-US" dirty="0"/>
          </a:p>
          <a:p>
            <a:r>
              <a:rPr lang="en-US" dirty="0"/>
              <a:t>Additionally, </a:t>
            </a:r>
            <a:r>
              <a:rPr lang="en-US" dirty="0" err="1"/>
              <a:t>anelloviral</a:t>
            </a:r>
            <a:r>
              <a:rPr lang="en-US" dirty="0"/>
              <a:t> genomes have evolved to mimic host TF binding sites</a:t>
            </a:r>
          </a:p>
          <a:p>
            <a:r>
              <a:rPr lang="en-US" dirty="0"/>
              <a:t>PROMO</a:t>
            </a:r>
          </a:p>
          <a:p>
            <a:endParaRPr lang="en-US" dirty="0"/>
          </a:p>
          <a:p>
            <a:r>
              <a:rPr lang="en-US" dirty="0"/>
              <a:t>Next, we know that unmethylated </a:t>
            </a:r>
            <a:r>
              <a:rPr lang="en-US" dirty="0" err="1"/>
              <a:t>CpGs</a:t>
            </a:r>
            <a:r>
              <a:rPr lang="en-US" dirty="0"/>
              <a:t> bind TLR9 in late endosomes which can inform the cell that it is infected</a:t>
            </a:r>
          </a:p>
          <a:p>
            <a:r>
              <a:rPr lang="en-US" dirty="0" err="1"/>
              <a:t>Anelloviral</a:t>
            </a:r>
            <a:r>
              <a:rPr lang="en-US" dirty="0"/>
              <a:t> genomes may have evolved to suppress CG content</a:t>
            </a:r>
          </a:p>
          <a:p>
            <a:endParaRPr lang="en-US" dirty="0"/>
          </a:p>
          <a:p>
            <a:r>
              <a:rPr lang="en-US" dirty="0"/>
              <a:t>Lastly, anelloviruses hijack host RNA interference pathways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such pathway involves RISC, or the RNA induced silencing complex.</a:t>
            </a:r>
          </a:p>
          <a:p>
            <a:r>
              <a:rPr lang="en-US" dirty="0"/>
              <a:t>TTV mRNA are chopped up by drosha/dicer to produce miRNA</a:t>
            </a:r>
          </a:p>
          <a:p>
            <a:r>
              <a:rPr lang="en-US" dirty="0"/>
              <a:t>Loaded onto RISC as a guide</a:t>
            </a:r>
          </a:p>
          <a:p>
            <a:r>
              <a:rPr lang="en-US" dirty="0"/>
              <a:t>RISC has endonuclease called </a:t>
            </a:r>
            <a:r>
              <a:rPr lang="en-US" dirty="0" err="1"/>
              <a:t>argonaute</a:t>
            </a:r>
            <a:r>
              <a:rPr lang="en-US" dirty="0"/>
              <a:t> that digests host mRNA that is complementary to guide miRNA</a:t>
            </a:r>
          </a:p>
          <a:p>
            <a:r>
              <a:rPr lang="en-US" dirty="0"/>
              <a:t>(</a:t>
            </a:r>
            <a:r>
              <a:rPr lang="en-US" dirty="0" err="1"/>
              <a:t>ssRNA</a:t>
            </a:r>
            <a:r>
              <a:rPr lang="en-US" dirty="0"/>
              <a:t> forms stem loop dsRNA, drosha/dicer cut, one strand is digested, the other loaded)</a:t>
            </a:r>
          </a:p>
        </p:txBody>
      </p:sp>
      <p:sp>
        <p:nvSpPr>
          <p:cNvPr id="4" name="Slide Number Placeholder 3"/>
          <p:cNvSpPr>
            <a:spLocks noGrp="1"/>
          </p:cNvSpPr>
          <p:nvPr>
            <p:ph type="sldNum" sz="quarter" idx="5"/>
          </p:nvPr>
        </p:nvSpPr>
        <p:spPr/>
        <p:txBody>
          <a:bodyPr/>
          <a:lstStyle/>
          <a:p>
            <a:fld id="{FA087C21-B939-40CC-958A-D6916E64F198}" type="slidenum">
              <a:rPr lang="en-US" smtClean="0"/>
              <a:t>12</a:t>
            </a:fld>
            <a:endParaRPr lang="en-US"/>
          </a:p>
        </p:txBody>
      </p:sp>
    </p:spTree>
    <p:extLst>
      <p:ext uri="{BB962C8B-B14F-4D97-AF65-F5344CB8AC3E}">
        <p14:creationId xmlns:p14="http://schemas.microsoft.com/office/powerpoint/2010/main" val="3412893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UTR</a:t>
            </a:r>
          </a:p>
        </p:txBody>
      </p:sp>
      <p:sp>
        <p:nvSpPr>
          <p:cNvPr id="4" name="Slide Number Placeholder 3"/>
          <p:cNvSpPr>
            <a:spLocks noGrp="1"/>
          </p:cNvSpPr>
          <p:nvPr>
            <p:ph type="sldNum" sz="quarter" idx="5"/>
          </p:nvPr>
        </p:nvSpPr>
        <p:spPr/>
        <p:txBody>
          <a:bodyPr/>
          <a:lstStyle/>
          <a:p>
            <a:fld id="{FA087C21-B939-40CC-958A-D6916E64F198}" type="slidenum">
              <a:rPr lang="en-US" smtClean="0"/>
              <a:t>13</a:t>
            </a:fld>
            <a:endParaRPr lang="en-US"/>
          </a:p>
        </p:txBody>
      </p:sp>
    </p:spTree>
    <p:extLst>
      <p:ext uri="{BB962C8B-B14F-4D97-AF65-F5344CB8AC3E}">
        <p14:creationId xmlns:p14="http://schemas.microsoft.com/office/powerpoint/2010/main" val="422155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Genome replication poorly understood. No direct evidence so we have to guess the replication mechanism.</a:t>
            </a:r>
          </a:p>
          <a:p>
            <a:r>
              <a:rPr lang="en-US" dirty="0"/>
              <a:t>Presence of stem-loop structure and Rep-like proteins found in other ssDNA families suggest RCR</a:t>
            </a:r>
          </a:p>
        </p:txBody>
      </p:sp>
      <p:sp>
        <p:nvSpPr>
          <p:cNvPr id="4" name="Slide Number Placeholder 3"/>
          <p:cNvSpPr>
            <a:spLocks noGrp="1"/>
          </p:cNvSpPr>
          <p:nvPr>
            <p:ph type="sldNum" sz="quarter" idx="5"/>
          </p:nvPr>
        </p:nvSpPr>
        <p:spPr/>
        <p:txBody>
          <a:bodyPr/>
          <a:lstStyle/>
          <a:p>
            <a:fld id="{FA087C21-B939-40CC-958A-D6916E64F198}" type="slidenum">
              <a:rPr lang="en-US" smtClean="0"/>
              <a:t>14</a:t>
            </a:fld>
            <a:endParaRPr lang="en-US"/>
          </a:p>
        </p:txBody>
      </p:sp>
    </p:spTree>
    <p:extLst>
      <p:ext uri="{BB962C8B-B14F-4D97-AF65-F5344CB8AC3E}">
        <p14:creationId xmlns:p14="http://schemas.microsoft.com/office/powerpoint/2010/main" val="1763135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potential mechanism of RCR modelled off PCV</a:t>
            </a:r>
          </a:p>
          <a:p>
            <a:r>
              <a:rPr lang="en-US" dirty="0"/>
              <a:t>Starts with ssDNA</a:t>
            </a:r>
          </a:p>
          <a:p>
            <a:r>
              <a:rPr lang="en-US" dirty="0"/>
              <a:t>Rep protein binds the dsDNA at origin, makes single stranded nick</a:t>
            </a:r>
          </a:p>
          <a:p>
            <a:r>
              <a:rPr lang="en-US" dirty="0"/>
              <a:t>3’OH used by host polymerase to incorporate nucleotides</a:t>
            </a:r>
          </a:p>
          <a:p>
            <a:r>
              <a:rPr lang="en-US" dirty="0" err="1"/>
              <a:t>Synthesised</a:t>
            </a:r>
            <a:r>
              <a:rPr lang="en-US" dirty="0"/>
              <a:t> strand displaces 5’ end of parental strand</a:t>
            </a:r>
          </a:p>
          <a:p>
            <a:r>
              <a:rPr lang="en-US" dirty="0"/>
              <a:t>Once one round of replication completed, Rep protein cleaves parental strand</a:t>
            </a:r>
          </a:p>
          <a:p>
            <a:r>
              <a:rPr lang="en-US" dirty="0"/>
              <a:t>Rep protein joins parental strand and also the synthesized strand</a:t>
            </a:r>
          </a:p>
        </p:txBody>
      </p:sp>
      <p:sp>
        <p:nvSpPr>
          <p:cNvPr id="4" name="Slide Number Placeholder 3"/>
          <p:cNvSpPr>
            <a:spLocks noGrp="1"/>
          </p:cNvSpPr>
          <p:nvPr>
            <p:ph type="sldNum" sz="quarter" idx="5"/>
          </p:nvPr>
        </p:nvSpPr>
        <p:spPr/>
        <p:txBody>
          <a:bodyPr/>
          <a:lstStyle/>
          <a:p>
            <a:fld id="{FA087C21-B939-40CC-958A-D6916E64F198}" type="slidenum">
              <a:rPr lang="en-US" smtClean="0"/>
              <a:t>15</a:t>
            </a:fld>
            <a:endParaRPr lang="en-US"/>
          </a:p>
        </p:txBody>
      </p:sp>
    </p:spTree>
    <p:extLst>
      <p:ext uri="{BB962C8B-B14F-4D97-AF65-F5344CB8AC3E}">
        <p14:creationId xmlns:p14="http://schemas.microsoft.com/office/powerpoint/2010/main" val="295285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Presence of stem loop conserved in other DNA replicons like phages and plasmids that replicate via RCR</a:t>
            </a:r>
          </a:p>
        </p:txBody>
      </p:sp>
      <p:sp>
        <p:nvSpPr>
          <p:cNvPr id="4" name="Slide Number Placeholder 3"/>
          <p:cNvSpPr>
            <a:spLocks noGrp="1"/>
          </p:cNvSpPr>
          <p:nvPr>
            <p:ph type="sldNum" sz="quarter" idx="5"/>
          </p:nvPr>
        </p:nvSpPr>
        <p:spPr/>
        <p:txBody>
          <a:bodyPr/>
          <a:lstStyle/>
          <a:p>
            <a:fld id="{FA087C21-B939-40CC-958A-D6916E64F198}" type="slidenum">
              <a:rPr lang="en-US" smtClean="0"/>
              <a:t>16</a:t>
            </a:fld>
            <a:endParaRPr lang="en-US"/>
          </a:p>
        </p:txBody>
      </p:sp>
    </p:spTree>
    <p:extLst>
      <p:ext uri="{BB962C8B-B14F-4D97-AF65-F5344CB8AC3E}">
        <p14:creationId xmlns:p14="http://schemas.microsoft.com/office/powerpoint/2010/main" val="3688528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alignment finds motif similar to </a:t>
            </a:r>
            <a:r>
              <a:rPr lang="en-US" dirty="0" err="1"/>
              <a:t>nonanucelotide</a:t>
            </a:r>
            <a:r>
              <a:rPr lang="en-US" dirty="0"/>
              <a:t> motif containing replication origin</a:t>
            </a:r>
          </a:p>
          <a:p>
            <a:r>
              <a:rPr lang="en-US" dirty="0"/>
              <a:t>Conserved motifs are found in conserved stem-loop structure</a:t>
            </a:r>
          </a:p>
          <a:p>
            <a:r>
              <a:rPr lang="en-US" dirty="0"/>
              <a:t>Mutations that affect stem loop structure blocked replication, mutations that allowed stem-loop formation did not, which means that secondary structure is more important than sequence</a:t>
            </a:r>
          </a:p>
          <a:p>
            <a:r>
              <a:rPr lang="en-US" dirty="0"/>
              <a:t>So I predicted the secondary structure surrounding the motifs for TTV and CAV and compared it to that of PCV</a:t>
            </a:r>
          </a:p>
        </p:txBody>
      </p:sp>
      <p:sp>
        <p:nvSpPr>
          <p:cNvPr id="4" name="Slide Number Placeholder 3"/>
          <p:cNvSpPr>
            <a:spLocks noGrp="1"/>
          </p:cNvSpPr>
          <p:nvPr>
            <p:ph type="sldNum" sz="quarter" idx="5"/>
          </p:nvPr>
        </p:nvSpPr>
        <p:spPr/>
        <p:txBody>
          <a:bodyPr/>
          <a:lstStyle/>
          <a:p>
            <a:fld id="{FA087C21-B939-40CC-958A-D6916E64F198}" type="slidenum">
              <a:rPr lang="en-US" smtClean="0"/>
              <a:t>17</a:t>
            </a:fld>
            <a:endParaRPr lang="en-US"/>
          </a:p>
        </p:txBody>
      </p:sp>
    </p:spTree>
    <p:extLst>
      <p:ext uri="{BB962C8B-B14F-4D97-AF65-F5344CB8AC3E}">
        <p14:creationId xmlns:p14="http://schemas.microsoft.com/office/powerpoint/2010/main" val="1555206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Rep-like protein encoded within ORF1.</a:t>
            </a:r>
          </a:p>
          <a:p>
            <a:r>
              <a:rPr lang="en-US" dirty="0"/>
              <a:t>Rep-like proteins have FTL and YXXK motifs.</a:t>
            </a:r>
          </a:p>
          <a:p>
            <a:r>
              <a:rPr lang="en-US" dirty="0"/>
              <a:t>The Y residue in YXXK which is involved in the catalytic mechanism is also highly conserved</a:t>
            </a:r>
          </a:p>
        </p:txBody>
      </p:sp>
      <p:sp>
        <p:nvSpPr>
          <p:cNvPr id="4" name="Slide Number Placeholder 3"/>
          <p:cNvSpPr>
            <a:spLocks noGrp="1"/>
          </p:cNvSpPr>
          <p:nvPr>
            <p:ph type="sldNum" sz="quarter" idx="5"/>
          </p:nvPr>
        </p:nvSpPr>
        <p:spPr/>
        <p:txBody>
          <a:bodyPr/>
          <a:lstStyle/>
          <a:p>
            <a:fld id="{FA087C21-B939-40CC-958A-D6916E64F198}" type="slidenum">
              <a:rPr lang="en-US" smtClean="0"/>
              <a:t>18</a:t>
            </a:fld>
            <a:endParaRPr lang="en-US"/>
          </a:p>
        </p:txBody>
      </p:sp>
    </p:spTree>
    <p:extLst>
      <p:ext uri="{BB962C8B-B14F-4D97-AF65-F5344CB8AC3E}">
        <p14:creationId xmlns:p14="http://schemas.microsoft.com/office/powerpoint/2010/main" val="64080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10 known eukaryotic ssDNA families, all but </a:t>
            </a:r>
            <a:r>
              <a:rPr lang="en-US" dirty="0" err="1"/>
              <a:t>Bidnaviridae</a:t>
            </a:r>
            <a:r>
              <a:rPr lang="en-US" dirty="0"/>
              <a:t> use Rep proteins of the HUH endonuclease superfamily</a:t>
            </a:r>
          </a:p>
          <a:p>
            <a:r>
              <a:rPr lang="en-US" dirty="0"/>
              <a:t>So we speculate that Anelloviridae should also be HUH endonuclease</a:t>
            </a:r>
          </a:p>
        </p:txBody>
      </p:sp>
      <p:sp>
        <p:nvSpPr>
          <p:cNvPr id="4" name="Slide Number Placeholder 3"/>
          <p:cNvSpPr>
            <a:spLocks noGrp="1"/>
          </p:cNvSpPr>
          <p:nvPr>
            <p:ph type="sldNum" sz="quarter" idx="5"/>
          </p:nvPr>
        </p:nvSpPr>
        <p:spPr/>
        <p:txBody>
          <a:bodyPr/>
          <a:lstStyle/>
          <a:p>
            <a:fld id="{FA087C21-B939-40CC-958A-D6916E64F198}" type="slidenum">
              <a:rPr lang="en-US" smtClean="0"/>
              <a:t>19</a:t>
            </a:fld>
            <a:endParaRPr lang="en-US"/>
          </a:p>
        </p:txBody>
      </p:sp>
    </p:spTree>
    <p:extLst>
      <p:ext uri="{BB962C8B-B14F-4D97-AF65-F5344CB8AC3E}">
        <p14:creationId xmlns:p14="http://schemas.microsoft.com/office/powerpoint/2010/main" val="428439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I mentioned that Rep protein makes single stranded nicks at the origin and joins the DNA ring after replication </a:t>
            </a:r>
          </a:p>
          <a:p>
            <a:r>
              <a:rPr lang="en-US" dirty="0"/>
              <a:t>This is the proposed catalytic mechanism of the anellovirus Rep-protein when it breaks and joins ssDNA substrates.</a:t>
            </a:r>
          </a:p>
          <a:p>
            <a:r>
              <a:rPr lang="en-US" dirty="0"/>
              <a:t>Nucleophilic attack by essential tyrosine.</a:t>
            </a:r>
          </a:p>
          <a:p>
            <a:r>
              <a:rPr lang="en-US" dirty="0"/>
              <a:t>Negatively charged phosphorus intermediate stabilized by divalent metal cation (Mg2+ or Mn2+), which is coordinated by HUH motif.</a:t>
            </a:r>
          </a:p>
        </p:txBody>
      </p:sp>
      <p:sp>
        <p:nvSpPr>
          <p:cNvPr id="4" name="Slide Number Placeholder 3"/>
          <p:cNvSpPr>
            <a:spLocks noGrp="1"/>
          </p:cNvSpPr>
          <p:nvPr>
            <p:ph type="sldNum" sz="quarter" idx="5"/>
          </p:nvPr>
        </p:nvSpPr>
        <p:spPr/>
        <p:txBody>
          <a:bodyPr/>
          <a:lstStyle/>
          <a:p>
            <a:fld id="{FA087C21-B939-40CC-958A-D6916E64F198}" type="slidenum">
              <a:rPr lang="en-US" smtClean="0"/>
              <a:t>20</a:t>
            </a:fld>
            <a:endParaRPr lang="en-US"/>
          </a:p>
        </p:txBody>
      </p:sp>
    </p:spTree>
    <p:extLst>
      <p:ext uri="{BB962C8B-B14F-4D97-AF65-F5344CB8AC3E}">
        <p14:creationId xmlns:p14="http://schemas.microsoft.com/office/powerpoint/2010/main" val="3347142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a rough idea of the diversity of anelloviruses, these are the phylogenies of different species of viruses. </a:t>
            </a:r>
          </a:p>
          <a:p>
            <a:r>
              <a:rPr lang="en-US" dirty="0"/>
              <a:t>TTV is has about 8 fold greater average sequence diversity than HBV </a:t>
            </a:r>
          </a:p>
          <a:p>
            <a:r>
              <a:rPr lang="en-US" dirty="0"/>
              <a:t>2 fold greater than HIV and </a:t>
            </a:r>
            <a:r>
              <a:rPr lang="en-US" dirty="0" err="1"/>
              <a:t>Hepititis</a:t>
            </a:r>
            <a:r>
              <a:rPr lang="en-US" dirty="0"/>
              <a:t> C</a:t>
            </a:r>
          </a:p>
          <a:p>
            <a:endParaRPr lang="en-US" dirty="0"/>
          </a:p>
          <a:p>
            <a:r>
              <a:rPr lang="en-US" dirty="0"/>
              <a:t>This diversity is a problem for phylogenetic reconstruction</a:t>
            </a:r>
          </a:p>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21</a:t>
            </a:fld>
            <a:endParaRPr lang="en-US"/>
          </a:p>
        </p:txBody>
      </p:sp>
    </p:spTree>
    <p:extLst>
      <p:ext uri="{BB962C8B-B14F-4D97-AF65-F5344CB8AC3E}">
        <p14:creationId xmlns:p14="http://schemas.microsoft.com/office/powerpoint/2010/main" val="2846910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2</a:t>
            </a:fld>
            <a:endParaRPr lang="en-US"/>
          </a:p>
        </p:txBody>
      </p:sp>
    </p:spTree>
    <p:extLst>
      <p:ext uri="{BB962C8B-B14F-4D97-AF65-F5344CB8AC3E}">
        <p14:creationId xmlns:p14="http://schemas.microsoft.com/office/powerpoint/2010/main" val="177886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you will use a full-genome alignment and pass it through </a:t>
            </a:r>
            <a:r>
              <a:rPr lang="en-US" dirty="0" err="1"/>
              <a:t>RaxML</a:t>
            </a:r>
            <a:r>
              <a:rPr lang="en-US" dirty="0"/>
              <a:t> or </a:t>
            </a:r>
            <a:r>
              <a:rPr lang="en-US" dirty="0" err="1"/>
              <a:t>IQTree</a:t>
            </a:r>
            <a:r>
              <a:rPr lang="en-US" dirty="0"/>
              <a:t> to reconstruct the phylogeny</a:t>
            </a:r>
          </a:p>
          <a:p>
            <a:r>
              <a:rPr lang="en-US" dirty="0"/>
              <a:t>However, sequence alignments are inaccurate if your sequences are highly divergent</a:t>
            </a:r>
          </a:p>
          <a:p>
            <a:r>
              <a:rPr lang="en-US" dirty="0"/>
              <a:t>Randomly generated sequences can have 50% seq ID if you allow gaps</a:t>
            </a:r>
          </a:p>
          <a:p>
            <a:r>
              <a:rPr lang="en-US" dirty="0"/>
              <a:t>So ICTV recommends that family-wide alignments should use only ORF1, which does not capture the full genomic diversity of the family.</a:t>
            </a:r>
          </a:p>
          <a:p>
            <a:r>
              <a:rPr lang="en-US" dirty="0"/>
              <a:t>The alternative is to use alignment-free approaches, which involves decomposition of genomes into k-</a:t>
            </a:r>
            <a:r>
              <a:rPr lang="en-US" dirty="0" err="1"/>
              <a:t>mers</a:t>
            </a:r>
            <a:endParaRPr lang="en-US" dirty="0"/>
          </a:p>
          <a:p>
            <a:r>
              <a:rPr lang="en-US" dirty="0"/>
              <a:t>So I think this is the best approach for family-wide analysis of the </a:t>
            </a:r>
            <a:r>
              <a:rPr lang="en-US" dirty="0" err="1"/>
              <a:t>anelloviridae</a:t>
            </a:r>
            <a:endParaRPr lang="en-US" dirty="0"/>
          </a:p>
          <a:p>
            <a:r>
              <a:rPr lang="en-US" dirty="0"/>
              <a:t>From these k-</a:t>
            </a:r>
            <a:r>
              <a:rPr lang="en-US" dirty="0" err="1"/>
              <a:t>mers</a:t>
            </a:r>
            <a:r>
              <a:rPr lang="en-US" dirty="0"/>
              <a:t> you compute the pairwise similarity or distances between the genomes </a:t>
            </a:r>
          </a:p>
          <a:p>
            <a:r>
              <a:rPr lang="en-US" dirty="0"/>
              <a:t>Then pass it into a tree-building algorithm to get your phylogeny</a:t>
            </a:r>
          </a:p>
          <a:p>
            <a:r>
              <a:rPr lang="en-US" dirty="0"/>
              <a:t>The problem is that there are much cooler things you can do with an alignment like inferring population dynamics or tree dating</a:t>
            </a:r>
          </a:p>
          <a:p>
            <a:r>
              <a:rPr lang="en-US" dirty="0"/>
              <a:t>So as a compromise we can opt for ‘Core’ genome extraction</a:t>
            </a:r>
          </a:p>
          <a:p>
            <a:r>
              <a:rPr lang="en-US" dirty="0"/>
              <a:t>Essentially, you extract only conserved regions of all viral genomes in the family and combine them to produce a concatenated alignment</a:t>
            </a:r>
          </a:p>
          <a:p>
            <a:r>
              <a:rPr lang="en-US" dirty="0"/>
              <a:t>Then you can pass the alignment into your </a:t>
            </a:r>
            <a:r>
              <a:rPr lang="en-US" dirty="0" err="1"/>
              <a:t>favourite</a:t>
            </a:r>
            <a:r>
              <a:rPr lang="en-US" dirty="0"/>
              <a:t> tree-building algorithm to generate your phylogeny</a:t>
            </a:r>
          </a:p>
        </p:txBody>
      </p:sp>
      <p:sp>
        <p:nvSpPr>
          <p:cNvPr id="4" name="Slide Number Placeholder 3"/>
          <p:cNvSpPr>
            <a:spLocks noGrp="1"/>
          </p:cNvSpPr>
          <p:nvPr>
            <p:ph type="sldNum" sz="quarter" idx="5"/>
          </p:nvPr>
        </p:nvSpPr>
        <p:spPr/>
        <p:txBody>
          <a:bodyPr/>
          <a:lstStyle/>
          <a:p>
            <a:fld id="{FA087C21-B939-40CC-958A-D6916E64F198}" type="slidenum">
              <a:rPr lang="en-US" smtClean="0"/>
              <a:t>22</a:t>
            </a:fld>
            <a:endParaRPr lang="en-US"/>
          </a:p>
        </p:txBody>
      </p:sp>
    </p:spTree>
    <p:extLst>
      <p:ext uri="{BB962C8B-B14F-4D97-AF65-F5344CB8AC3E}">
        <p14:creationId xmlns:p14="http://schemas.microsoft.com/office/powerpoint/2010/main" val="958071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https://talk.ictvonline.org/ictv-reports/ictv_9th_report/ssdna-viruses-2011/w/ssdna_viruses/140/anelloviridae-figures</a:t>
            </a:r>
          </a:p>
        </p:txBody>
      </p:sp>
      <p:sp>
        <p:nvSpPr>
          <p:cNvPr id="4" name="Slide Number Placeholder 3"/>
          <p:cNvSpPr>
            <a:spLocks noGrp="1"/>
          </p:cNvSpPr>
          <p:nvPr>
            <p:ph type="sldNum" sz="quarter" idx="5"/>
          </p:nvPr>
        </p:nvSpPr>
        <p:spPr/>
        <p:txBody>
          <a:bodyPr/>
          <a:lstStyle/>
          <a:p>
            <a:fld id="{FA087C21-B939-40CC-958A-D6916E64F198}" type="slidenum">
              <a:rPr lang="en-US" smtClean="0"/>
              <a:t>23</a:t>
            </a:fld>
            <a:endParaRPr lang="en-US"/>
          </a:p>
        </p:txBody>
      </p:sp>
    </p:spTree>
    <p:extLst>
      <p:ext uri="{BB962C8B-B14F-4D97-AF65-F5344CB8AC3E}">
        <p14:creationId xmlns:p14="http://schemas.microsoft.com/office/powerpoint/2010/main" val="3624044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review, I also looked at how fast anelloviruses mutate relative to other viruses.</a:t>
            </a:r>
          </a:p>
          <a:p>
            <a:r>
              <a:rPr lang="en-US" dirty="0"/>
              <a:t>Only 3 studies have tried to estimate the substitution rate of anelloviruses, which is about 10-4 </a:t>
            </a:r>
            <a:r>
              <a:rPr lang="en-US" dirty="0" err="1"/>
              <a:t>subst</a:t>
            </a:r>
            <a:r>
              <a:rPr lang="en-US" dirty="0"/>
              <a:t>/site/year.</a:t>
            </a:r>
          </a:p>
          <a:p>
            <a:r>
              <a:rPr lang="en-US" dirty="0"/>
              <a:t>This figure is a visualization of </a:t>
            </a:r>
            <a:r>
              <a:rPr lang="en-US" dirty="0" err="1"/>
              <a:t>subst</a:t>
            </a:r>
            <a:r>
              <a:rPr lang="en-US" dirty="0"/>
              <a:t> rates that I collated from 10 other studies. </a:t>
            </a:r>
          </a:p>
          <a:p>
            <a:r>
              <a:rPr lang="en-US" dirty="0"/>
              <a:t>Anelloviruses seem to have lower </a:t>
            </a:r>
            <a:r>
              <a:rPr lang="en-US" dirty="0" err="1"/>
              <a:t>subst</a:t>
            </a:r>
            <a:r>
              <a:rPr lang="en-US" dirty="0"/>
              <a:t> rates compared to Circoviruses but slightly higher </a:t>
            </a:r>
            <a:r>
              <a:rPr lang="en-US" dirty="0" err="1"/>
              <a:t>subst</a:t>
            </a:r>
            <a:r>
              <a:rPr lang="en-US" dirty="0"/>
              <a:t> rates than parvoviruses. </a:t>
            </a:r>
          </a:p>
          <a:p>
            <a:r>
              <a:rPr lang="en-US" dirty="0"/>
              <a:t>They also seem to have a </a:t>
            </a:r>
            <a:r>
              <a:rPr lang="en-US" dirty="0" err="1"/>
              <a:t>subst</a:t>
            </a:r>
            <a:r>
              <a:rPr lang="en-US" dirty="0"/>
              <a:t> rate similar to RNA viruses but have much higher </a:t>
            </a:r>
            <a:r>
              <a:rPr lang="en-US" dirty="0" err="1"/>
              <a:t>subst</a:t>
            </a:r>
            <a:r>
              <a:rPr lang="en-US" dirty="0"/>
              <a:t> rates than dsDNA viruses</a:t>
            </a:r>
          </a:p>
          <a:p>
            <a:endParaRPr lang="en-US" dirty="0"/>
          </a:p>
          <a:p>
            <a:r>
              <a:rPr lang="en-US" dirty="0"/>
              <a:t>(SARS-CoV-2 is about 6.58 * 10-3 https://onlinelibrary.wiley.com/doi/full/10.1002/jmv.25699?casa_token=PYwSGFmU_8gAAAAA%3AahVFpUrAouMw-srnVK0Ktfa5jpfmRPghFiiDNpMj69-YCMhDGS-f9tjvX_BuxvigtRKuHsaHG4oY4Lw)</a:t>
            </a:r>
          </a:p>
          <a:p>
            <a:r>
              <a:rPr lang="en-US" dirty="0"/>
              <a:t>(No Conf </a:t>
            </a:r>
            <a:r>
              <a:rPr lang="en-US" dirty="0" err="1"/>
              <a:t>ints</a:t>
            </a:r>
            <a:r>
              <a:rPr lang="en-US" dirty="0"/>
              <a:t> were shown since some use highest posterior densities, some used CI, some used </a:t>
            </a:r>
            <a:r>
              <a:rPr lang="en-US" sz="1200" b="0" i="0" kern="1200" dirty="0">
                <a:solidFill>
                  <a:schemeClr val="tx1"/>
                </a:solidFill>
                <a:effectLst/>
                <a:latin typeface="+mn-lt"/>
                <a:ea typeface="+mn-ea"/>
                <a:cs typeface="+mn-cs"/>
              </a:rPr>
              <a:t> Bayesian credible intervals)</a:t>
            </a:r>
            <a:endParaRPr lang="en-US" dirty="0"/>
          </a:p>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24</a:t>
            </a:fld>
            <a:endParaRPr lang="en-US"/>
          </a:p>
        </p:txBody>
      </p:sp>
    </p:spTree>
    <p:extLst>
      <p:ext uri="{BB962C8B-B14F-4D97-AF65-F5344CB8AC3E}">
        <p14:creationId xmlns:p14="http://schemas.microsoft.com/office/powerpoint/2010/main" val="1940505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mechanisms for which anelloviruses accumulate genomic diversity has not been studied. </a:t>
            </a:r>
          </a:p>
          <a:p>
            <a:r>
              <a:rPr lang="en-US" dirty="0"/>
              <a:t>Since genome replication depends on host DNA polymerase, I don’t think incorporation error is a likely driver for mutation.</a:t>
            </a:r>
          </a:p>
          <a:p>
            <a:r>
              <a:rPr lang="en-US" dirty="0"/>
              <a:t>I suggest two other possible drivers of mutation, which are host editing by APOBEC proteins and recombination</a:t>
            </a:r>
          </a:p>
        </p:txBody>
      </p:sp>
      <p:sp>
        <p:nvSpPr>
          <p:cNvPr id="4" name="Slide Number Placeholder 3"/>
          <p:cNvSpPr>
            <a:spLocks noGrp="1"/>
          </p:cNvSpPr>
          <p:nvPr>
            <p:ph type="sldNum" sz="quarter" idx="5"/>
          </p:nvPr>
        </p:nvSpPr>
        <p:spPr/>
        <p:txBody>
          <a:bodyPr/>
          <a:lstStyle/>
          <a:p>
            <a:fld id="{FA087C21-B939-40CC-958A-D6916E64F198}" type="slidenum">
              <a:rPr lang="en-US" smtClean="0"/>
              <a:t>25</a:t>
            </a:fld>
            <a:endParaRPr lang="en-US"/>
          </a:p>
        </p:txBody>
      </p:sp>
    </p:spTree>
    <p:extLst>
      <p:ext uri="{BB962C8B-B14F-4D97-AF65-F5344CB8AC3E}">
        <p14:creationId xmlns:p14="http://schemas.microsoft.com/office/powerpoint/2010/main" val="2192229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mammalian hosts, APOBEC proteins function as cytidine deaminases removing amino group from Cs and converting them to Us in the template</a:t>
            </a:r>
          </a:p>
          <a:p>
            <a:r>
              <a:rPr lang="en-US" dirty="0"/>
              <a:t>During DNA replication, Us are base-paired with As in the complementary strand</a:t>
            </a:r>
          </a:p>
          <a:p>
            <a:r>
              <a:rPr lang="en-US" dirty="0"/>
              <a:t>Results in C</a:t>
            </a:r>
            <a:r>
              <a:rPr lang="en-US" dirty="0">
                <a:sym typeface="Wingdings" panose="05000000000000000000" pitchFamily="2" charset="2"/>
              </a:rPr>
              <a:t>T and GA hypermutation.</a:t>
            </a:r>
          </a:p>
          <a:p>
            <a:r>
              <a:rPr lang="en-US" dirty="0">
                <a:sym typeface="Wingdings" panose="05000000000000000000" pitchFamily="2" charset="2"/>
              </a:rPr>
              <a:t>Host-editing has not been directly proven for anelloviruses. </a:t>
            </a:r>
          </a:p>
          <a:p>
            <a:r>
              <a:rPr lang="en-US" dirty="0">
                <a:sym typeface="Wingdings" panose="05000000000000000000" pitchFamily="2" charset="2"/>
              </a:rPr>
              <a:t>However, one invitro study found that some APOBEC proteins recognize only ssDNA. The authors suggested that this single-strand specificity accounts for the higher number of CT mutations on the 5’ end of the minus strand of HIV DNA. </a:t>
            </a:r>
          </a:p>
          <a:p>
            <a:r>
              <a:rPr lang="en-US" dirty="0">
                <a:sym typeface="Wingdings" panose="05000000000000000000" pitchFamily="2" charset="2"/>
              </a:rPr>
              <a:t>It might be possible that such APOBEC proteins may also target the single stranded anelloviruses</a:t>
            </a:r>
          </a:p>
          <a:p>
            <a:endParaRPr lang="en-US" dirty="0">
              <a:sym typeface="Wingdings" panose="05000000000000000000" pitchFamily="2" charset="2"/>
            </a:endParaRPr>
          </a:p>
          <a:p>
            <a:r>
              <a:rPr lang="en-US" dirty="0">
                <a:sym typeface="Wingdings" panose="05000000000000000000" pitchFamily="2" charset="2"/>
              </a:rPr>
              <a:t>https://www.nature.com/articles/nsmb758</a:t>
            </a:r>
          </a:p>
        </p:txBody>
      </p:sp>
      <p:sp>
        <p:nvSpPr>
          <p:cNvPr id="4" name="Slide Number Placeholder 3"/>
          <p:cNvSpPr>
            <a:spLocks noGrp="1"/>
          </p:cNvSpPr>
          <p:nvPr>
            <p:ph type="sldNum" sz="quarter" idx="5"/>
          </p:nvPr>
        </p:nvSpPr>
        <p:spPr/>
        <p:txBody>
          <a:bodyPr/>
          <a:lstStyle/>
          <a:p>
            <a:fld id="{FA087C21-B939-40CC-958A-D6916E64F198}" type="slidenum">
              <a:rPr lang="en-US" smtClean="0"/>
              <a:t>26</a:t>
            </a:fld>
            <a:endParaRPr lang="en-US"/>
          </a:p>
        </p:txBody>
      </p:sp>
    </p:spTree>
    <p:extLst>
      <p:ext uri="{BB962C8B-B14F-4D97-AF65-F5344CB8AC3E}">
        <p14:creationId xmlns:p14="http://schemas.microsoft.com/office/powerpoint/2010/main" val="1483464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Recombination is another possible mechanism for accumulating genomic diversity</a:t>
            </a:r>
          </a:p>
          <a:p>
            <a:r>
              <a:rPr lang="en-US" dirty="0">
                <a:sym typeface="Wingdings" panose="05000000000000000000" pitchFamily="2" charset="2"/>
              </a:rPr>
              <a:t>When genomes recombine, they can form different combinations of mutations that you may not get with single point mutations alone. </a:t>
            </a:r>
          </a:p>
          <a:p>
            <a:r>
              <a:rPr lang="en-US" dirty="0">
                <a:sym typeface="Wingdings" panose="05000000000000000000" pitchFamily="2" charset="2"/>
              </a:rPr>
              <a:t>(Essentially, you get to sample a larger region of the sequence space when a single recombination event occurs. )</a:t>
            </a:r>
          </a:p>
        </p:txBody>
      </p:sp>
      <p:sp>
        <p:nvSpPr>
          <p:cNvPr id="4" name="Slide Number Placeholder 3"/>
          <p:cNvSpPr>
            <a:spLocks noGrp="1"/>
          </p:cNvSpPr>
          <p:nvPr>
            <p:ph type="sldNum" sz="quarter" idx="5"/>
          </p:nvPr>
        </p:nvSpPr>
        <p:spPr/>
        <p:txBody>
          <a:bodyPr/>
          <a:lstStyle/>
          <a:p>
            <a:fld id="{FA087C21-B939-40CC-958A-D6916E64F198}" type="slidenum">
              <a:rPr lang="en-US" smtClean="0"/>
              <a:t>27</a:t>
            </a:fld>
            <a:endParaRPr lang="en-US"/>
          </a:p>
        </p:txBody>
      </p:sp>
    </p:spTree>
    <p:extLst>
      <p:ext uri="{BB962C8B-B14F-4D97-AF65-F5344CB8AC3E}">
        <p14:creationId xmlns:p14="http://schemas.microsoft.com/office/powerpoint/2010/main" val="603003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Recombination has been detected in seal, human and pig associated anelloviruses. </a:t>
            </a:r>
          </a:p>
          <a:p>
            <a:r>
              <a:rPr lang="en-US" dirty="0">
                <a:sym typeface="Wingdings" panose="05000000000000000000" pitchFamily="2" charset="2"/>
              </a:rPr>
              <a:t>For example, </a:t>
            </a:r>
            <a:r>
              <a:rPr lang="en-US" dirty="0" err="1">
                <a:sym typeface="Wingdings" panose="05000000000000000000" pitchFamily="2" charset="2"/>
              </a:rPr>
              <a:t>Fahsbender</a:t>
            </a:r>
            <a:r>
              <a:rPr lang="en-US" dirty="0">
                <a:sym typeface="Wingdings" panose="05000000000000000000" pitchFamily="2" charset="2"/>
              </a:rPr>
              <a:t> et al. reported that 89% of seal-associated genomes had at least one recombination breakpoint</a:t>
            </a:r>
          </a:p>
          <a:p>
            <a:r>
              <a:rPr lang="en-US" dirty="0">
                <a:sym typeface="Wingdings" panose="05000000000000000000" pitchFamily="2" charset="2"/>
              </a:rPr>
              <a:t>They also observed that the breakpoints tended to occur in the UTR, which is a conserved pattern amongst ssDNA viruses.</a:t>
            </a:r>
          </a:p>
          <a:p>
            <a:r>
              <a:rPr lang="en-US" dirty="0">
                <a:sym typeface="Wingdings" panose="05000000000000000000" pitchFamily="2" charset="2"/>
              </a:rPr>
              <a:t>A potential reason for this is that recombinant proteins might not fold properly and therefore such recombinants are selected out.</a:t>
            </a:r>
          </a:p>
          <a:p>
            <a:r>
              <a:rPr lang="en-US" dirty="0">
                <a:sym typeface="Wingdings" panose="05000000000000000000" pitchFamily="2" charset="2"/>
              </a:rPr>
              <a:t>There is a high rate of coinfection which should allows for frequent recombination.</a:t>
            </a:r>
          </a:p>
          <a:p>
            <a:r>
              <a:rPr lang="en-US" dirty="0">
                <a:sym typeface="Wingdings" panose="05000000000000000000" pitchFamily="2" charset="2"/>
              </a:rPr>
              <a:t>(48% of infants showed double or triple infection with TTV, TTMV and TTMDV)</a:t>
            </a:r>
          </a:p>
        </p:txBody>
      </p:sp>
      <p:sp>
        <p:nvSpPr>
          <p:cNvPr id="4" name="Slide Number Placeholder 3"/>
          <p:cNvSpPr>
            <a:spLocks noGrp="1"/>
          </p:cNvSpPr>
          <p:nvPr>
            <p:ph type="sldNum" sz="quarter" idx="5"/>
          </p:nvPr>
        </p:nvSpPr>
        <p:spPr/>
        <p:txBody>
          <a:bodyPr/>
          <a:lstStyle/>
          <a:p>
            <a:fld id="{FA087C21-B939-40CC-958A-D6916E64F198}" type="slidenum">
              <a:rPr lang="en-US" smtClean="0"/>
              <a:t>28</a:t>
            </a:fld>
            <a:endParaRPr lang="en-US"/>
          </a:p>
        </p:txBody>
      </p:sp>
    </p:spTree>
    <p:extLst>
      <p:ext uri="{BB962C8B-B14F-4D97-AF65-F5344CB8AC3E}">
        <p14:creationId xmlns:p14="http://schemas.microsoft.com/office/powerpoint/2010/main" val="2083728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The fact that anelloviruses recombine is problematic of phylogenetic analysis because different parts of the recombinant genomes contain different evolutionary histories</a:t>
            </a:r>
          </a:p>
          <a:p>
            <a:endParaRPr lang="en-US" dirty="0">
              <a:sym typeface="Wingdings" panose="05000000000000000000" pitchFamily="2" charset="2"/>
            </a:endParaRPr>
          </a:p>
          <a:p>
            <a:r>
              <a:rPr lang="en-US" dirty="0">
                <a:sym typeface="Wingdings" panose="05000000000000000000" pitchFamily="2" charset="2"/>
              </a:rPr>
              <a:t>Mixing of these evolutionary histories cannot be represented by single unipartite phylogeny.</a:t>
            </a:r>
          </a:p>
        </p:txBody>
      </p:sp>
      <p:sp>
        <p:nvSpPr>
          <p:cNvPr id="4" name="Slide Number Placeholder 3"/>
          <p:cNvSpPr>
            <a:spLocks noGrp="1"/>
          </p:cNvSpPr>
          <p:nvPr>
            <p:ph type="sldNum" sz="quarter" idx="5"/>
          </p:nvPr>
        </p:nvSpPr>
        <p:spPr/>
        <p:txBody>
          <a:bodyPr/>
          <a:lstStyle/>
          <a:p>
            <a:fld id="{FA087C21-B939-40CC-958A-D6916E64F198}" type="slidenum">
              <a:rPr lang="en-US" smtClean="0"/>
              <a:t>29</a:t>
            </a:fld>
            <a:endParaRPr lang="en-US"/>
          </a:p>
        </p:txBody>
      </p:sp>
    </p:spTree>
    <p:extLst>
      <p:ext uri="{BB962C8B-B14F-4D97-AF65-F5344CB8AC3E}">
        <p14:creationId xmlns:p14="http://schemas.microsoft.com/office/powerpoint/2010/main" val="42756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30</a:t>
            </a:fld>
            <a:endParaRPr lang="en-US"/>
          </a:p>
        </p:txBody>
      </p:sp>
    </p:spTree>
    <p:extLst>
      <p:ext uri="{BB962C8B-B14F-4D97-AF65-F5344CB8AC3E}">
        <p14:creationId xmlns:p14="http://schemas.microsoft.com/office/powerpoint/2010/main" val="4192786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FA087C21-B939-40CC-958A-D6916E64F198}" type="slidenum">
              <a:rPr lang="en-US" smtClean="0"/>
              <a:t>31</a:t>
            </a:fld>
            <a:endParaRPr lang="en-US"/>
          </a:p>
        </p:txBody>
      </p:sp>
    </p:spTree>
    <p:extLst>
      <p:ext uri="{BB962C8B-B14F-4D97-AF65-F5344CB8AC3E}">
        <p14:creationId xmlns:p14="http://schemas.microsoft.com/office/powerpoint/2010/main" val="167590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4</a:t>
            </a:fld>
            <a:endParaRPr lang="en-US"/>
          </a:p>
        </p:txBody>
      </p:sp>
    </p:spTree>
    <p:extLst>
      <p:ext uri="{BB962C8B-B14F-4D97-AF65-F5344CB8AC3E}">
        <p14:creationId xmlns:p14="http://schemas.microsoft.com/office/powerpoint/2010/main" val="723534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I created a NJ tree of Mash distances for 1143 anelloviruses and annotated them with the hosts they were isolated from</a:t>
            </a:r>
          </a:p>
          <a:p>
            <a:r>
              <a:rPr lang="en-US" dirty="0">
                <a:sym typeface="Wingdings" panose="05000000000000000000" pitchFamily="2" charset="2"/>
              </a:rPr>
              <a:t>I also indicate whether there is evidence for cross species transmission.</a:t>
            </a:r>
          </a:p>
          <a:p>
            <a:endParaRPr lang="en-US" dirty="0">
              <a:sym typeface="Wingdings" panose="05000000000000000000" pitchFamily="2" charset="2"/>
            </a:endParaRPr>
          </a:p>
          <a:p>
            <a:r>
              <a:rPr lang="en-US" dirty="0">
                <a:sym typeface="Wingdings" panose="05000000000000000000" pitchFamily="2" charset="2"/>
              </a:rPr>
              <a:t>D. </a:t>
            </a:r>
            <a:r>
              <a:rPr lang="en-US" dirty="0" err="1">
                <a:sym typeface="Wingdings" panose="05000000000000000000" pitchFamily="2" charset="2"/>
              </a:rPr>
              <a:t>Rotundus</a:t>
            </a:r>
            <a:r>
              <a:rPr lang="en-US" dirty="0">
                <a:sym typeface="Wingdings" panose="05000000000000000000" pitchFamily="2" charset="2"/>
              </a:rPr>
              <a:t> and C. </a:t>
            </a:r>
            <a:r>
              <a:rPr lang="en-US" dirty="0" err="1">
                <a:sym typeface="Wingdings" panose="05000000000000000000" pitchFamily="2" charset="2"/>
              </a:rPr>
              <a:t>perspicillata</a:t>
            </a:r>
            <a:r>
              <a:rPr lang="en-US" dirty="0">
                <a:sym typeface="Wingdings" panose="05000000000000000000" pitchFamily="2" charset="2"/>
              </a:rPr>
              <a:t> share roosts</a:t>
            </a:r>
          </a:p>
        </p:txBody>
      </p:sp>
      <p:sp>
        <p:nvSpPr>
          <p:cNvPr id="4" name="Slide Number Placeholder 3"/>
          <p:cNvSpPr>
            <a:spLocks noGrp="1"/>
          </p:cNvSpPr>
          <p:nvPr>
            <p:ph type="sldNum" sz="quarter" idx="5"/>
          </p:nvPr>
        </p:nvSpPr>
        <p:spPr/>
        <p:txBody>
          <a:bodyPr/>
          <a:lstStyle/>
          <a:p>
            <a:fld id="{FA087C21-B939-40CC-958A-D6916E64F198}" type="slidenum">
              <a:rPr lang="en-US" smtClean="0"/>
              <a:t>32</a:t>
            </a:fld>
            <a:endParaRPr lang="en-US"/>
          </a:p>
        </p:txBody>
      </p:sp>
    </p:spTree>
    <p:extLst>
      <p:ext uri="{BB962C8B-B14F-4D97-AF65-F5344CB8AC3E}">
        <p14:creationId xmlns:p14="http://schemas.microsoft.com/office/powerpoint/2010/main" val="3531388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So anelloviruses are generalists that can infect multiple cell types and can also infect multiple hosts</a:t>
            </a:r>
          </a:p>
        </p:txBody>
      </p:sp>
      <p:sp>
        <p:nvSpPr>
          <p:cNvPr id="4" name="Slide Number Placeholder 3"/>
          <p:cNvSpPr>
            <a:spLocks noGrp="1"/>
          </p:cNvSpPr>
          <p:nvPr>
            <p:ph type="sldNum" sz="quarter" idx="5"/>
          </p:nvPr>
        </p:nvSpPr>
        <p:spPr/>
        <p:txBody>
          <a:bodyPr/>
          <a:lstStyle/>
          <a:p>
            <a:fld id="{FA087C21-B939-40CC-958A-D6916E64F198}" type="slidenum">
              <a:rPr lang="en-US" smtClean="0"/>
              <a:t>33</a:t>
            </a:fld>
            <a:endParaRPr lang="en-US"/>
          </a:p>
        </p:txBody>
      </p:sp>
    </p:spTree>
    <p:extLst>
      <p:ext uri="{BB962C8B-B14F-4D97-AF65-F5344CB8AC3E}">
        <p14:creationId xmlns:p14="http://schemas.microsoft.com/office/powerpoint/2010/main" val="3652682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Go back to mechanism of viral entry</a:t>
            </a:r>
          </a:p>
          <a:p>
            <a:r>
              <a:rPr lang="en-US" dirty="0">
                <a:sym typeface="Wingdings" panose="05000000000000000000" pitchFamily="2" charset="2"/>
              </a:rPr>
              <a:t>Attach to cell </a:t>
            </a:r>
            <a:r>
              <a:rPr lang="en-US" dirty="0" err="1">
                <a:sym typeface="Wingdings" panose="05000000000000000000" pitchFamily="2" charset="2"/>
              </a:rPr>
              <a:t>receptorsEndocytosisUncoatingRelease</a:t>
            </a:r>
            <a:r>
              <a:rPr lang="en-US" dirty="0">
                <a:sym typeface="Wingdings" panose="05000000000000000000" pitchFamily="2" charset="2"/>
              </a:rPr>
              <a:t> of genome</a:t>
            </a:r>
          </a:p>
          <a:p>
            <a:r>
              <a:rPr lang="en-US" dirty="0">
                <a:sym typeface="Wingdings" panose="05000000000000000000" pitchFamily="2" charset="2"/>
              </a:rPr>
              <a:t>Compare to related circular ssDNA family</a:t>
            </a:r>
          </a:p>
          <a:p>
            <a:r>
              <a:rPr lang="en-US" dirty="0">
                <a:sym typeface="Wingdings" panose="05000000000000000000" pitchFamily="2" charset="2"/>
              </a:rPr>
              <a:t>We know that arginine-rich N-terminus of capsid….</a:t>
            </a:r>
          </a:p>
          <a:p>
            <a:r>
              <a:rPr lang="en-US" dirty="0">
                <a:sym typeface="Wingdings" panose="05000000000000000000" pitchFamily="2" charset="2"/>
              </a:rPr>
              <a:t>Particularly, the arginine-rich region is responsible for this receptor binding. They are also known as cell-penetrating peptides</a:t>
            </a:r>
          </a:p>
          <a:p>
            <a:r>
              <a:rPr lang="en-US" dirty="0">
                <a:sym typeface="Wingdings" panose="05000000000000000000" pitchFamily="2" charset="2"/>
              </a:rPr>
              <a:t>Look at first 65aa of capsid proteins similar </a:t>
            </a:r>
            <a:r>
              <a:rPr lang="en-US" dirty="0" err="1">
                <a:sym typeface="Wingdings" panose="05000000000000000000" pitchFamily="2" charset="2"/>
              </a:rPr>
              <a:t>arigine</a:t>
            </a:r>
            <a:r>
              <a:rPr lang="en-US" dirty="0">
                <a:sym typeface="Wingdings" panose="05000000000000000000" pitchFamily="2" charset="2"/>
              </a:rPr>
              <a:t>-rich N-terminus on capsid protein</a:t>
            </a:r>
          </a:p>
          <a:p>
            <a:r>
              <a:rPr lang="en-US" dirty="0">
                <a:sym typeface="Wingdings" panose="05000000000000000000" pitchFamily="2" charset="2"/>
              </a:rPr>
              <a:t>Which means AV may also use proteoglycans</a:t>
            </a:r>
          </a:p>
        </p:txBody>
      </p:sp>
      <p:sp>
        <p:nvSpPr>
          <p:cNvPr id="4" name="Slide Number Placeholder 3"/>
          <p:cNvSpPr>
            <a:spLocks noGrp="1"/>
          </p:cNvSpPr>
          <p:nvPr>
            <p:ph type="sldNum" sz="quarter" idx="5"/>
          </p:nvPr>
        </p:nvSpPr>
        <p:spPr/>
        <p:txBody>
          <a:bodyPr/>
          <a:lstStyle/>
          <a:p>
            <a:fld id="{FA087C21-B939-40CC-958A-D6916E64F198}" type="slidenum">
              <a:rPr lang="en-US" smtClean="0"/>
              <a:t>34</a:t>
            </a:fld>
            <a:endParaRPr lang="en-US"/>
          </a:p>
        </p:txBody>
      </p:sp>
    </p:spTree>
    <p:extLst>
      <p:ext uri="{BB962C8B-B14F-4D97-AF65-F5344CB8AC3E}">
        <p14:creationId xmlns:p14="http://schemas.microsoft.com/office/powerpoint/2010/main" val="3193228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Interestingly, PCV can infect…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a:t>
            </a:r>
            <a:r>
              <a:rPr lang="en-GB" sz="1200" kern="1200" dirty="0" err="1">
                <a:solidFill>
                  <a:schemeClr val="tx1"/>
                </a:solidFill>
                <a:effectLst/>
                <a:latin typeface="+mn-lt"/>
                <a:ea typeface="+mn-ea"/>
                <a:cs typeface="+mn-cs"/>
              </a:rPr>
              <a:t>alpharetroviruses</a:t>
            </a:r>
            <a:r>
              <a:rPr lang="en-GB" sz="1200" kern="1200" dirty="0">
                <a:solidFill>
                  <a:schemeClr val="tx1"/>
                </a:solidFill>
                <a:effectLst/>
                <a:latin typeface="+mn-lt"/>
                <a:ea typeface="+mn-ea"/>
                <a:cs typeface="+mn-cs"/>
              </a:rPr>
              <a:t>, a single amino acid substitution was sufficient to extend the host range from avian cell types to include human, canine, feline, and rodent cells</a:t>
            </a:r>
            <a:endParaRPr lang="en-US" dirty="0">
              <a:sym typeface="Wingdings" panose="05000000000000000000" pitchFamily="2" charset="2"/>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A087C21-B939-40CC-958A-D6916E64F198}" type="slidenum">
              <a:rPr lang="en-US" smtClean="0"/>
              <a:t>35</a:t>
            </a:fld>
            <a:endParaRPr lang="en-US"/>
          </a:p>
        </p:txBody>
      </p:sp>
    </p:spTree>
    <p:extLst>
      <p:ext uri="{BB962C8B-B14F-4D97-AF65-F5344CB8AC3E}">
        <p14:creationId xmlns:p14="http://schemas.microsoft.com/office/powerpoint/2010/main" val="2525818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a:t>
            </a:r>
            <a:r>
              <a:rPr lang="en-US" dirty="0" err="1">
                <a:sym typeface="Wingdings" panose="05000000000000000000" pitchFamily="2" charset="2"/>
              </a:rPr>
              <a:t>Cleaveland</a:t>
            </a:r>
            <a:r>
              <a:rPr lang="en-US" dirty="0">
                <a:sym typeface="Wingdings" panose="05000000000000000000" pitchFamily="2" charset="2"/>
              </a:rPr>
              <a:t> 1415 human-associated pathogens)</a:t>
            </a:r>
          </a:p>
          <a:p>
            <a:r>
              <a:rPr lang="en-US" dirty="0">
                <a:sym typeface="Wingdings" panose="05000000000000000000" pitchFamily="2" charset="2"/>
              </a:rPr>
              <a:t>(</a:t>
            </a:r>
            <a:r>
              <a:rPr lang="en-US" dirty="0" err="1">
                <a:sym typeface="Wingdings" panose="05000000000000000000" pitchFamily="2" charset="2"/>
              </a:rPr>
              <a:t>Kreuder</a:t>
            </a:r>
            <a:r>
              <a:rPr lang="en-US" dirty="0">
                <a:sym typeface="Wingdings" panose="05000000000000000000" pitchFamily="2" charset="2"/>
              </a:rPr>
              <a:t> 162 zoonotic viruses)</a:t>
            </a:r>
          </a:p>
          <a:p>
            <a:r>
              <a:rPr lang="en-US" dirty="0">
                <a:sym typeface="Wingdings" panose="05000000000000000000" pitchFamily="2" charset="2"/>
              </a:rPr>
              <a:t>This may be explained in part by receptor usage (only for intracellular pathogens)</a:t>
            </a:r>
          </a:p>
          <a:p>
            <a:r>
              <a:rPr lang="en-US" dirty="0">
                <a:sym typeface="Wingdings" panose="05000000000000000000" pitchFamily="2" charset="2"/>
              </a:rPr>
              <a:t>If receptor binding is the first barrier to entry, viruses that already have a broad host range may require less mutations to overcome this barrier to infect humans.</a:t>
            </a:r>
          </a:p>
          <a:p>
            <a:r>
              <a:rPr lang="en-US" dirty="0">
                <a:sym typeface="Wingdings" panose="05000000000000000000" pitchFamily="2" charset="2"/>
              </a:rPr>
              <a:t>In fact, TTSuV-specific antibodies have been found in human sera.</a:t>
            </a: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FA087C21-B939-40CC-958A-D6916E64F198}" type="slidenum">
              <a:rPr lang="en-US" smtClean="0"/>
              <a:t>36</a:t>
            </a:fld>
            <a:endParaRPr lang="en-US"/>
          </a:p>
        </p:txBody>
      </p:sp>
    </p:spTree>
    <p:extLst>
      <p:ext uri="{BB962C8B-B14F-4D97-AF65-F5344CB8AC3E}">
        <p14:creationId xmlns:p14="http://schemas.microsoft.com/office/powerpoint/2010/main" val="3142375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Statistical modelling studies suggest that a 20% overlap is required for viral sharing</a:t>
            </a:r>
          </a:p>
          <a:p>
            <a:r>
              <a:rPr lang="en-US" dirty="0">
                <a:sym typeface="Wingdings" panose="05000000000000000000" pitchFamily="2" charset="2"/>
              </a:rPr>
              <a:t>Probability of sharing is maximum at 50%</a:t>
            </a:r>
          </a:p>
          <a:p>
            <a:r>
              <a:rPr lang="en-US" dirty="0">
                <a:sym typeface="Wingdings" panose="05000000000000000000" pitchFamily="2" charset="2"/>
              </a:rPr>
              <a:t>This suggests that animals we are constantly exposed to might be suitable candidates for animal reservoirs</a:t>
            </a:r>
          </a:p>
          <a:p>
            <a:r>
              <a:rPr lang="en-US" dirty="0">
                <a:sym typeface="Wingdings" panose="05000000000000000000" pitchFamily="2" charset="2"/>
              </a:rPr>
              <a:t>(Mammal sympatry calculated at 20% was always identified as significant predictor (viral richness per species ~ mammal sympatry))</a:t>
            </a:r>
          </a:p>
        </p:txBody>
      </p:sp>
      <p:sp>
        <p:nvSpPr>
          <p:cNvPr id="4" name="Slide Number Placeholder 3"/>
          <p:cNvSpPr>
            <a:spLocks noGrp="1"/>
          </p:cNvSpPr>
          <p:nvPr>
            <p:ph type="sldNum" sz="quarter" idx="5"/>
          </p:nvPr>
        </p:nvSpPr>
        <p:spPr/>
        <p:txBody>
          <a:bodyPr/>
          <a:lstStyle/>
          <a:p>
            <a:fld id="{FA087C21-B939-40CC-958A-D6916E64F198}" type="slidenum">
              <a:rPr lang="en-US" smtClean="0"/>
              <a:t>37</a:t>
            </a:fld>
            <a:endParaRPr lang="en-US"/>
          </a:p>
        </p:txBody>
      </p:sp>
    </p:spTree>
    <p:extLst>
      <p:ext uri="{BB962C8B-B14F-4D97-AF65-F5344CB8AC3E}">
        <p14:creationId xmlns:p14="http://schemas.microsoft.com/office/powerpoint/2010/main" val="4020413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Here Johnson et al. constructed a network of 162 viruses </a:t>
            </a:r>
          </a:p>
          <a:p>
            <a:r>
              <a:rPr lang="en-US" dirty="0">
                <a:sym typeface="Wingdings" panose="05000000000000000000" pitchFamily="2" charset="2"/>
              </a:rPr>
              <a:t>Each edge represents viral sharing and each node represents a host type</a:t>
            </a:r>
          </a:p>
          <a:p>
            <a:r>
              <a:rPr lang="en-US" dirty="0">
                <a:sym typeface="Wingdings" panose="05000000000000000000" pitchFamily="2" charset="2"/>
              </a:rPr>
              <a:t>The thicker the edge the more viruses shared.</a:t>
            </a:r>
          </a:p>
          <a:p>
            <a:r>
              <a:rPr lang="en-US" dirty="0">
                <a:sym typeface="Wingdings" panose="05000000000000000000" pitchFamily="2" charset="2"/>
              </a:rPr>
              <a:t>Animals that we are frequently exposed to such as dogs, cats, pigs, rodents are central to network and densely connected</a:t>
            </a:r>
          </a:p>
          <a:p>
            <a:r>
              <a:rPr lang="en-US" dirty="0">
                <a:sym typeface="Wingdings" panose="05000000000000000000" pitchFamily="2" charset="2"/>
              </a:rPr>
              <a:t>Suggest that they are key vectors facilitating the inflow of viruses from wild animals to humans</a:t>
            </a: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FA087C21-B939-40CC-958A-D6916E64F198}" type="slidenum">
              <a:rPr lang="en-US" smtClean="0"/>
              <a:t>38</a:t>
            </a:fld>
            <a:endParaRPr lang="en-US"/>
          </a:p>
        </p:txBody>
      </p:sp>
    </p:spTree>
    <p:extLst>
      <p:ext uri="{BB962C8B-B14F-4D97-AF65-F5344CB8AC3E}">
        <p14:creationId xmlns:p14="http://schemas.microsoft.com/office/powerpoint/2010/main" val="797718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Exposure is a key risk factor because a virus undergoes adaptation once it acquires ability to infect new host</a:t>
            </a:r>
          </a:p>
          <a:p>
            <a:r>
              <a:rPr lang="en-US" dirty="0">
                <a:sym typeface="Wingdings" panose="05000000000000000000" pitchFamily="2" charset="2"/>
              </a:rPr>
              <a:t>Some viruses don’t acquire sufficient transmission ability and are selected out.</a:t>
            </a:r>
          </a:p>
          <a:p>
            <a:r>
              <a:rPr lang="en-US" dirty="0">
                <a:sym typeface="Wingdings" panose="05000000000000000000" pitchFamily="2" charset="2"/>
              </a:rPr>
              <a:t>Those that can transmit then results in zoonotic emergence. </a:t>
            </a:r>
          </a:p>
          <a:p>
            <a:r>
              <a:rPr lang="en-US" dirty="0">
                <a:sym typeface="Wingdings" panose="05000000000000000000" pitchFamily="2" charset="2"/>
              </a:rPr>
              <a:t>The more frequent the exposure the more opportunity a virus has to adapt.</a:t>
            </a:r>
          </a:p>
          <a:p>
            <a:r>
              <a:rPr lang="en-US" dirty="0">
                <a:sym typeface="Wingdings" panose="05000000000000000000" pitchFamily="2" charset="2"/>
              </a:rPr>
              <a:t>If this is the case, animals such as livestock, pets, rodents or birds are likely animal reservoirs that warrant further viral surveillance</a:t>
            </a:r>
          </a:p>
        </p:txBody>
      </p:sp>
      <p:sp>
        <p:nvSpPr>
          <p:cNvPr id="4" name="Slide Number Placeholder 3"/>
          <p:cNvSpPr>
            <a:spLocks noGrp="1"/>
          </p:cNvSpPr>
          <p:nvPr>
            <p:ph type="sldNum" sz="quarter" idx="5"/>
          </p:nvPr>
        </p:nvSpPr>
        <p:spPr/>
        <p:txBody>
          <a:bodyPr/>
          <a:lstStyle/>
          <a:p>
            <a:fld id="{FA087C21-B939-40CC-958A-D6916E64F198}" type="slidenum">
              <a:rPr lang="en-US" smtClean="0"/>
              <a:t>39</a:t>
            </a:fld>
            <a:endParaRPr lang="en-US"/>
          </a:p>
        </p:txBody>
      </p:sp>
    </p:spTree>
    <p:extLst>
      <p:ext uri="{BB962C8B-B14F-4D97-AF65-F5344CB8AC3E}">
        <p14:creationId xmlns:p14="http://schemas.microsoft.com/office/powerpoint/2010/main" val="36013640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For example, maybe coinfection with other pathogens may result in more severe disease.</a:t>
            </a:r>
          </a:p>
          <a:p>
            <a:r>
              <a:rPr lang="en-US" dirty="0">
                <a:sym typeface="Wingdings" panose="05000000000000000000" pitchFamily="2" charset="2"/>
              </a:rPr>
              <a:t>Anelloviruses are everywhere and are at a high risk of zoonotic spillover.</a:t>
            </a:r>
          </a:p>
          <a:p>
            <a:r>
              <a:rPr lang="en-US" dirty="0">
                <a:sym typeface="Wingdings" panose="05000000000000000000" pitchFamily="2" charset="2"/>
              </a:rPr>
              <a:t>I think currently global health efforts are focused on damage control when a pandemic virus appears. </a:t>
            </a:r>
          </a:p>
          <a:p>
            <a:r>
              <a:rPr lang="en-US" dirty="0">
                <a:sym typeface="Wingdings" panose="05000000000000000000" pitchFamily="2" charset="2"/>
              </a:rPr>
              <a:t>We should spend more resources on mitigating and pre-empting the next pandemic.</a:t>
            </a:r>
          </a:p>
        </p:txBody>
      </p:sp>
      <p:sp>
        <p:nvSpPr>
          <p:cNvPr id="4" name="Slide Number Placeholder 3"/>
          <p:cNvSpPr>
            <a:spLocks noGrp="1"/>
          </p:cNvSpPr>
          <p:nvPr>
            <p:ph type="sldNum" sz="quarter" idx="5"/>
          </p:nvPr>
        </p:nvSpPr>
        <p:spPr/>
        <p:txBody>
          <a:bodyPr/>
          <a:lstStyle/>
          <a:p>
            <a:fld id="{FA087C21-B939-40CC-958A-D6916E64F198}" type="slidenum">
              <a:rPr lang="en-US" smtClean="0"/>
              <a:t>40</a:t>
            </a:fld>
            <a:endParaRPr lang="en-US"/>
          </a:p>
        </p:txBody>
      </p:sp>
    </p:spTree>
    <p:extLst>
      <p:ext uri="{BB962C8B-B14F-4D97-AF65-F5344CB8AC3E}">
        <p14:creationId xmlns:p14="http://schemas.microsoft.com/office/powerpoint/2010/main" val="1952036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https://talk.ictvonline.org/ictv-reports/ictv_9th_report/ssdna-viruses-2011/w/ssdna_viruses/140/anelloviridae-figures</a:t>
            </a:r>
          </a:p>
        </p:txBody>
      </p:sp>
      <p:sp>
        <p:nvSpPr>
          <p:cNvPr id="4" name="Slide Number Placeholder 3"/>
          <p:cNvSpPr>
            <a:spLocks noGrp="1"/>
          </p:cNvSpPr>
          <p:nvPr>
            <p:ph type="sldNum" sz="quarter" idx="5"/>
          </p:nvPr>
        </p:nvSpPr>
        <p:spPr/>
        <p:txBody>
          <a:bodyPr/>
          <a:lstStyle/>
          <a:p>
            <a:fld id="{FA087C21-B939-40CC-958A-D6916E64F198}" type="slidenum">
              <a:rPr lang="en-US" smtClean="0"/>
              <a:t>41</a:t>
            </a:fld>
            <a:endParaRPr lang="en-US"/>
          </a:p>
        </p:txBody>
      </p:sp>
    </p:spTree>
    <p:extLst>
      <p:ext uri="{BB962C8B-B14F-4D97-AF65-F5344CB8AC3E}">
        <p14:creationId xmlns:p14="http://schemas.microsoft.com/office/powerpoint/2010/main" val="343073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I will refer to these anelloviruses by their abbreviations</a:t>
            </a:r>
          </a:p>
          <a:p>
            <a:r>
              <a:rPr lang="en-US" dirty="0"/>
              <a:t>They happen to also be the most studied</a:t>
            </a:r>
          </a:p>
        </p:txBody>
      </p:sp>
      <p:sp>
        <p:nvSpPr>
          <p:cNvPr id="4" name="Slide Number Placeholder 3"/>
          <p:cNvSpPr>
            <a:spLocks noGrp="1"/>
          </p:cNvSpPr>
          <p:nvPr>
            <p:ph type="sldNum" sz="quarter" idx="5"/>
          </p:nvPr>
        </p:nvSpPr>
        <p:spPr/>
        <p:txBody>
          <a:bodyPr/>
          <a:lstStyle/>
          <a:p>
            <a:fld id="{FA087C21-B939-40CC-958A-D6916E64F198}" type="slidenum">
              <a:rPr lang="en-US" smtClean="0"/>
              <a:t>5</a:t>
            </a:fld>
            <a:endParaRPr lang="en-US"/>
          </a:p>
        </p:txBody>
      </p:sp>
    </p:spTree>
    <p:extLst>
      <p:ext uri="{BB962C8B-B14F-4D97-AF65-F5344CB8AC3E}">
        <p14:creationId xmlns:p14="http://schemas.microsoft.com/office/powerpoint/2010/main" val="1033446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https://www.sciencedirect.com/science/article/pii/S0042682217303732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https://pubmed.ncbi.nlm.nih.gov/24744300/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Methods for determining host range (one virus multiple hosts)</a:t>
            </a:r>
          </a:p>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42</a:t>
            </a:fld>
            <a:endParaRPr lang="en-US"/>
          </a:p>
        </p:txBody>
      </p:sp>
    </p:spTree>
    <p:extLst>
      <p:ext uri="{BB962C8B-B14F-4D97-AF65-F5344CB8AC3E}">
        <p14:creationId xmlns:p14="http://schemas.microsoft.com/office/powerpoint/2010/main" val="472338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https://www.microbiologyresearch.org/content/journal/jgv/10.1099/vir.0.008987-0</a:t>
            </a:r>
          </a:p>
          <a:p>
            <a:r>
              <a:rPr lang="en-US" dirty="0"/>
              <a:t>https://www.mdpi.com/1999-4915/12/3/340</a:t>
            </a:r>
          </a:p>
          <a:p>
            <a:r>
              <a:rPr lang="en-US" dirty="0"/>
              <a:t>https://link.springer.com/article/10.1007/s11262-017-1520-5</a:t>
            </a:r>
          </a:p>
          <a:p>
            <a:r>
              <a:rPr lang="en-US" dirty="0"/>
              <a:t>https://www.microbiologyresearch.org/content/journal/jgv/10.1099/vir.0.80573-0</a:t>
            </a:r>
          </a:p>
        </p:txBody>
      </p:sp>
      <p:sp>
        <p:nvSpPr>
          <p:cNvPr id="4" name="Slide Number Placeholder 3"/>
          <p:cNvSpPr>
            <a:spLocks noGrp="1"/>
          </p:cNvSpPr>
          <p:nvPr>
            <p:ph type="sldNum" sz="quarter" idx="5"/>
          </p:nvPr>
        </p:nvSpPr>
        <p:spPr/>
        <p:txBody>
          <a:bodyPr/>
          <a:lstStyle/>
          <a:p>
            <a:fld id="{FA087C21-B939-40CC-958A-D6916E64F198}" type="slidenum">
              <a:rPr lang="en-US" smtClean="0"/>
              <a:t>43</a:t>
            </a:fld>
            <a:endParaRPr lang="en-US"/>
          </a:p>
        </p:txBody>
      </p:sp>
    </p:spTree>
    <p:extLst>
      <p:ext uri="{BB962C8B-B14F-4D97-AF65-F5344CB8AC3E}">
        <p14:creationId xmlns:p14="http://schemas.microsoft.com/office/powerpoint/2010/main" val="2578331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https://www.tandfonline.com/doi/full/10.1038/s41426-018-0037-x</a:t>
            </a:r>
          </a:p>
          <a:p>
            <a:r>
              <a:rPr lang="en-US" dirty="0"/>
              <a:t>Look for </a:t>
            </a:r>
            <a:r>
              <a:rPr lang="en-US" dirty="0" err="1"/>
              <a:t>anthroponosis</a:t>
            </a:r>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44</a:t>
            </a:fld>
            <a:endParaRPr lang="en-US"/>
          </a:p>
        </p:txBody>
      </p:sp>
    </p:spTree>
    <p:extLst>
      <p:ext uri="{BB962C8B-B14F-4D97-AF65-F5344CB8AC3E}">
        <p14:creationId xmlns:p14="http://schemas.microsoft.com/office/powerpoint/2010/main" val="35154392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https://journals.plos.org/plosone/article?id=10.1371/journal.pone.0020579#pone.0020579.s002</a:t>
            </a:r>
          </a:p>
        </p:txBody>
      </p:sp>
      <p:sp>
        <p:nvSpPr>
          <p:cNvPr id="4" name="Slide Number Placeholder 3"/>
          <p:cNvSpPr>
            <a:spLocks noGrp="1"/>
          </p:cNvSpPr>
          <p:nvPr>
            <p:ph type="sldNum" sz="quarter" idx="5"/>
          </p:nvPr>
        </p:nvSpPr>
        <p:spPr/>
        <p:txBody>
          <a:bodyPr/>
          <a:lstStyle/>
          <a:p>
            <a:fld id="{FA087C21-B939-40CC-958A-D6916E64F198}" type="slidenum">
              <a:rPr lang="en-US" smtClean="0"/>
              <a:t>45</a:t>
            </a:fld>
            <a:endParaRPr lang="en-US"/>
          </a:p>
        </p:txBody>
      </p:sp>
    </p:spTree>
    <p:extLst>
      <p:ext uri="{BB962C8B-B14F-4D97-AF65-F5344CB8AC3E}">
        <p14:creationId xmlns:p14="http://schemas.microsoft.com/office/powerpoint/2010/main" val="2403017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3"/>
              </a:rPr>
              <a:t>https://doi.org/10.1371/journal.pone.0129845</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46</a:t>
            </a:fld>
            <a:endParaRPr lang="en-US"/>
          </a:p>
        </p:txBody>
      </p:sp>
    </p:spTree>
    <p:extLst>
      <p:ext uri="{BB962C8B-B14F-4D97-AF65-F5344CB8AC3E}">
        <p14:creationId xmlns:p14="http://schemas.microsoft.com/office/powerpoint/2010/main" val="3229350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48</a:t>
            </a:fld>
            <a:endParaRPr lang="en-US"/>
          </a:p>
        </p:txBody>
      </p:sp>
    </p:spTree>
    <p:extLst>
      <p:ext uri="{BB962C8B-B14F-4D97-AF65-F5344CB8AC3E}">
        <p14:creationId xmlns:p14="http://schemas.microsoft.com/office/powerpoint/2010/main" val="3373856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49</a:t>
            </a:fld>
            <a:endParaRPr lang="en-US"/>
          </a:p>
        </p:txBody>
      </p:sp>
    </p:spTree>
    <p:extLst>
      <p:ext uri="{BB962C8B-B14F-4D97-AF65-F5344CB8AC3E}">
        <p14:creationId xmlns:p14="http://schemas.microsoft.com/office/powerpoint/2010/main" val="19140605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50</a:t>
            </a:fld>
            <a:endParaRPr lang="en-US"/>
          </a:p>
        </p:txBody>
      </p:sp>
    </p:spTree>
    <p:extLst>
      <p:ext uri="{BB962C8B-B14F-4D97-AF65-F5344CB8AC3E}">
        <p14:creationId xmlns:p14="http://schemas.microsoft.com/office/powerpoint/2010/main" val="9962219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https://www.microbiologyresearch.org/content/journal/jgv/10.1099/vir.0.008987-0</a:t>
            </a:r>
          </a:p>
          <a:p>
            <a:r>
              <a:rPr lang="en-US" dirty="0"/>
              <a:t>https://www.microbiologyresearch.org/content/journal/jgv/10.1099/vir.0.029678-0</a:t>
            </a:r>
          </a:p>
          <a:p>
            <a:r>
              <a:rPr lang="en-US" sz="1200" b="0" i="0" kern="1200" dirty="0">
                <a:solidFill>
                  <a:schemeClr val="tx1"/>
                </a:solidFill>
                <a:effectLst/>
                <a:latin typeface="+mn-lt"/>
                <a:ea typeface="+mn-ea"/>
                <a:cs typeface="+mn-cs"/>
                <a:hlinkClick r:id="rId3"/>
              </a:rPr>
              <a:t>https://doi.org/10.2460/ajvr.69.12.1608</a:t>
            </a:r>
            <a:endParaRPr lang="en-US" sz="1200" b="0" i="0" kern="1200" dirty="0">
              <a:solidFill>
                <a:schemeClr val="tx1"/>
              </a:solidFill>
              <a:effectLst/>
              <a:latin typeface="+mn-lt"/>
              <a:ea typeface="+mn-ea"/>
              <a:cs typeface="+mn-cs"/>
            </a:endParaRPr>
          </a:p>
          <a:p>
            <a:r>
              <a:rPr lang="en-US" dirty="0"/>
              <a:t>https://www.sciencedirect.com/science/article/pii/S0145305X99000762?casa_token=lt5NOuORnCMAAAAA:W2Fn6zmYiarHxccRKf8Vu34nrtxi-XUI54IANWkz427SJkwW6HysorhmCgsjFrqpzgdU5qpij5E</a:t>
            </a:r>
          </a:p>
        </p:txBody>
      </p:sp>
      <p:sp>
        <p:nvSpPr>
          <p:cNvPr id="4" name="Slide Number Placeholder 3"/>
          <p:cNvSpPr>
            <a:spLocks noGrp="1"/>
          </p:cNvSpPr>
          <p:nvPr>
            <p:ph type="sldNum" sz="quarter" idx="5"/>
          </p:nvPr>
        </p:nvSpPr>
        <p:spPr/>
        <p:txBody>
          <a:bodyPr/>
          <a:lstStyle/>
          <a:p>
            <a:fld id="{FA087C21-B939-40CC-958A-D6916E64F198}" type="slidenum">
              <a:rPr lang="en-US" smtClean="0"/>
              <a:t>51</a:t>
            </a:fld>
            <a:endParaRPr lang="en-US"/>
          </a:p>
        </p:txBody>
      </p:sp>
    </p:spTree>
    <p:extLst>
      <p:ext uri="{BB962C8B-B14F-4D97-AF65-F5344CB8AC3E}">
        <p14:creationId xmlns:p14="http://schemas.microsoft.com/office/powerpoint/2010/main" val="3047299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tooltip="Persistent link using digital object identifier"/>
              </a:rPr>
              <a:t>https://doi.org/10.1016/j.exger.2018.09.003</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hlinkClick r:id="rId4"/>
              </a:rPr>
              <a:t>10.1016/j.jinf.2019.05.010</a:t>
            </a:r>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52</a:t>
            </a:fld>
            <a:endParaRPr lang="en-US"/>
          </a:p>
        </p:txBody>
      </p:sp>
    </p:spTree>
    <p:extLst>
      <p:ext uri="{BB962C8B-B14F-4D97-AF65-F5344CB8AC3E}">
        <p14:creationId xmlns:p14="http://schemas.microsoft.com/office/powerpoint/2010/main" val="249297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collated the prevalence estimates from 26 independent studies around the world. </a:t>
            </a:r>
          </a:p>
          <a:p>
            <a:r>
              <a:rPr lang="en-US" dirty="0"/>
              <a:t>This plot shows the prevalence of TTV</a:t>
            </a:r>
          </a:p>
          <a:p>
            <a:r>
              <a:rPr lang="en-US" dirty="0"/>
              <a:t>The highest estimate is about 96% from Myanmar</a:t>
            </a:r>
          </a:p>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6</a:t>
            </a:fld>
            <a:endParaRPr lang="en-US"/>
          </a:p>
        </p:txBody>
      </p:sp>
    </p:spTree>
    <p:extLst>
      <p:ext uri="{BB962C8B-B14F-4D97-AF65-F5344CB8AC3E}">
        <p14:creationId xmlns:p14="http://schemas.microsoft.com/office/powerpoint/2010/main" val="3759078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https://journals.plos.org/plospathogens/article?id=10.1371/journal.ppat.1003818#ppat-1003818-g007</a:t>
            </a:r>
          </a:p>
          <a:p>
            <a:r>
              <a:rPr lang="en-US" dirty="0"/>
              <a:t>HEK293T (human embryonic kidney)</a:t>
            </a:r>
          </a:p>
        </p:txBody>
      </p:sp>
      <p:sp>
        <p:nvSpPr>
          <p:cNvPr id="4" name="Slide Number Placeholder 3"/>
          <p:cNvSpPr>
            <a:spLocks noGrp="1"/>
          </p:cNvSpPr>
          <p:nvPr>
            <p:ph type="sldNum" sz="quarter" idx="5"/>
          </p:nvPr>
        </p:nvSpPr>
        <p:spPr/>
        <p:txBody>
          <a:bodyPr/>
          <a:lstStyle/>
          <a:p>
            <a:fld id="{FA087C21-B939-40CC-958A-D6916E64F198}" type="slidenum">
              <a:rPr lang="en-US" smtClean="0"/>
              <a:t>53</a:t>
            </a:fld>
            <a:endParaRPr lang="en-US"/>
          </a:p>
        </p:txBody>
      </p:sp>
    </p:spTree>
    <p:extLst>
      <p:ext uri="{BB962C8B-B14F-4D97-AF65-F5344CB8AC3E}">
        <p14:creationId xmlns:p14="http://schemas.microsoft.com/office/powerpoint/2010/main" val="2054364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10.1128/JVI.01101-07</a:t>
            </a:r>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https://www.sciencedirect.com/science/article/pii/S0168170216300892?casa_token=J9lhmEuHhmcAAAAA:bXpGbhNj7-3H_xnV-oWTkZyOAfhGV1iUoyEKIQMrdxO_3K40H8DFIJjybvaA1g8soD2JqNRepEQ</a:t>
            </a:r>
          </a:p>
        </p:txBody>
      </p:sp>
      <p:sp>
        <p:nvSpPr>
          <p:cNvPr id="4" name="Slide Number Placeholder 3"/>
          <p:cNvSpPr>
            <a:spLocks noGrp="1"/>
          </p:cNvSpPr>
          <p:nvPr>
            <p:ph type="sldNum" sz="quarter" idx="5"/>
          </p:nvPr>
        </p:nvSpPr>
        <p:spPr/>
        <p:txBody>
          <a:bodyPr/>
          <a:lstStyle/>
          <a:p>
            <a:fld id="{FA087C21-B939-40CC-958A-D6916E64F198}" type="slidenum">
              <a:rPr lang="en-US" smtClean="0"/>
              <a:t>54</a:t>
            </a:fld>
            <a:endParaRPr lang="en-US"/>
          </a:p>
        </p:txBody>
      </p:sp>
    </p:spTree>
    <p:extLst>
      <p:ext uri="{BB962C8B-B14F-4D97-AF65-F5344CB8AC3E}">
        <p14:creationId xmlns:p14="http://schemas.microsoft.com/office/powerpoint/2010/main" val="563508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A087C21-B939-40CC-958A-D6916E64F198}" type="slidenum">
              <a:rPr lang="en-US" smtClean="0"/>
              <a:t>55</a:t>
            </a:fld>
            <a:endParaRPr lang="en-US"/>
          </a:p>
        </p:txBody>
      </p:sp>
    </p:spTree>
    <p:extLst>
      <p:ext uri="{BB962C8B-B14F-4D97-AF65-F5344CB8AC3E}">
        <p14:creationId xmlns:p14="http://schemas.microsoft.com/office/powerpoint/2010/main" val="2659488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A087C21-B939-40CC-958A-D6916E64F198}" type="slidenum">
              <a:rPr lang="en-US" smtClean="0"/>
              <a:t>56</a:t>
            </a:fld>
            <a:endParaRPr lang="en-US"/>
          </a:p>
        </p:txBody>
      </p:sp>
    </p:spTree>
    <p:extLst>
      <p:ext uri="{BB962C8B-B14F-4D97-AF65-F5344CB8AC3E}">
        <p14:creationId xmlns:p14="http://schemas.microsoft.com/office/powerpoint/2010/main" val="2192488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interesting pointers at the start</a:t>
            </a:r>
          </a:p>
          <a:p>
            <a:r>
              <a:rPr lang="en-US" dirty="0"/>
              <a:t>Add mechanisms (host-pathogen)</a:t>
            </a:r>
          </a:p>
          <a:p>
            <a:r>
              <a:rPr lang="en-US" dirty="0"/>
              <a:t>Compare to similar mechanisms (wider phylogeny)</a:t>
            </a:r>
          </a:p>
          <a:p>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57</a:t>
            </a:fld>
            <a:endParaRPr lang="en-US"/>
          </a:p>
        </p:txBody>
      </p:sp>
    </p:spTree>
    <p:extLst>
      <p:ext uri="{BB962C8B-B14F-4D97-AF65-F5344CB8AC3E}">
        <p14:creationId xmlns:p14="http://schemas.microsoft.com/office/powerpoint/2010/main" val="229152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1.2kb UTR region containing a TATA box and GC-rich region and a poly A tail</a:t>
            </a:r>
          </a:p>
          <a:p>
            <a:r>
              <a:rPr lang="en-US" dirty="0"/>
              <a:t>ORF1 encodes the capsid with an arginine-rich N-terminus and a Rep-like protein</a:t>
            </a:r>
          </a:p>
          <a:p>
            <a:r>
              <a:rPr lang="en-US" dirty="0"/>
              <a:t>ORF2 encodes a dual-specificity phosphatase</a:t>
            </a:r>
          </a:p>
          <a:p>
            <a:r>
              <a:rPr lang="en-US" dirty="0"/>
              <a:t>ORF3 encodes an apoptosis-inducing protein</a:t>
            </a:r>
          </a:p>
        </p:txBody>
      </p:sp>
      <p:sp>
        <p:nvSpPr>
          <p:cNvPr id="4" name="Slide Number Placeholder 3"/>
          <p:cNvSpPr>
            <a:spLocks noGrp="1"/>
          </p:cNvSpPr>
          <p:nvPr>
            <p:ph type="sldNum" sz="quarter" idx="5"/>
          </p:nvPr>
        </p:nvSpPr>
        <p:spPr/>
        <p:txBody>
          <a:bodyPr/>
          <a:lstStyle/>
          <a:p>
            <a:fld id="{FA087C21-B939-40CC-958A-D6916E64F198}" type="slidenum">
              <a:rPr lang="en-US" smtClean="0"/>
              <a:t>8</a:t>
            </a:fld>
            <a:endParaRPr lang="en-US"/>
          </a:p>
        </p:txBody>
      </p:sp>
    </p:spTree>
    <p:extLst>
      <p:ext uri="{BB962C8B-B14F-4D97-AF65-F5344CB8AC3E}">
        <p14:creationId xmlns:p14="http://schemas.microsoft.com/office/powerpoint/2010/main" val="94671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https://doi.org/10.1093/femsre/fuaa007</a:t>
            </a:r>
            <a:endParaRPr lang="en-US" dirty="0"/>
          </a:p>
        </p:txBody>
      </p:sp>
      <p:sp>
        <p:nvSpPr>
          <p:cNvPr id="4" name="Slide Number Placeholder 3"/>
          <p:cNvSpPr>
            <a:spLocks noGrp="1"/>
          </p:cNvSpPr>
          <p:nvPr>
            <p:ph type="sldNum" sz="quarter" idx="5"/>
          </p:nvPr>
        </p:nvSpPr>
        <p:spPr/>
        <p:txBody>
          <a:bodyPr/>
          <a:lstStyle/>
          <a:p>
            <a:fld id="{FA087C21-B939-40CC-958A-D6916E64F198}" type="slidenum">
              <a:rPr lang="en-US" smtClean="0"/>
              <a:t>9</a:t>
            </a:fld>
            <a:endParaRPr lang="en-US"/>
          </a:p>
        </p:txBody>
      </p:sp>
    </p:spTree>
    <p:extLst>
      <p:ext uri="{BB962C8B-B14F-4D97-AF65-F5344CB8AC3E}">
        <p14:creationId xmlns:p14="http://schemas.microsoft.com/office/powerpoint/2010/main" val="252243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six TTV proteins produced IgG responses in healthy humans, but infections are persistent</a:t>
            </a:r>
          </a:p>
        </p:txBody>
      </p:sp>
      <p:sp>
        <p:nvSpPr>
          <p:cNvPr id="4" name="Slide Number Placeholder 3"/>
          <p:cNvSpPr>
            <a:spLocks noGrp="1"/>
          </p:cNvSpPr>
          <p:nvPr>
            <p:ph type="sldNum" sz="quarter" idx="5"/>
          </p:nvPr>
        </p:nvSpPr>
        <p:spPr/>
        <p:txBody>
          <a:bodyPr/>
          <a:lstStyle/>
          <a:p>
            <a:fld id="{FA087C21-B939-40CC-958A-D6916E64F198}" type="slidenum">
              <a:rPr lang="en-US" smtClean="0"/>
              <a:t>10</a:t>
            </a:fld>
            <a:endParaRPr lang="en-US"/>
          </a:p>
        </p:txBody>
      </p:sp>
    </p:spTree>
    <p:extLst>
      <p:ext uri="{BB962C8B-B14F-4D97-AF65-F5344CB8AC3E}">
        <p14:creationId xmlns:p14="http://schemas.microsoft.com/office/powerpoint/2010/main" val="2269555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anelloviruses can alter the gene expression of host cells. </a:t>
            </a:r>
          </a:p>
          <a:p>
            <a:r>
              <a:rPr lang="en-US" dirty="0"/>
              <a:t>If you transfect host cells with TTSuV, suppressors of T-cell immunity are upregulated</a:t>
            </a:r>
          </a:p>
          <a:p>
            <a:r>
              <a:rPr lang="en-US" dirty="0"/>
              <a:t>Some regulators of antiviral activity and inflammation are downregulated.</a:t>
            </a:r>
          </a:p>
          <a:p>
            <a:endParaRPr lang="en-US" dirty="0"/>
          </a:p>
          <a:p>
            <a:r>
              <a:rPr lang="en-US" dirty="0"/>
              <a:t>Additionally, </a:t>
            </a:r>
            <a:r>
              <a:rPr lang="en-US" dirty="0" err="1"/>
              <a:t>anelloviral</a:t>
            </a:r>
            <a:r>
              <a:rPr lang="en-US" dirty="0"/>
              <a:t> genomes have evolved to mimic host TF binding sites</a:t>
            </a:r>
          </a:p>
          <a:p>
            <a:r>
              <a:rPr lang="en-US" dirty="0"/>
              <a:t>PROMO</a:t>
            </a:r>
          </a:p>
          <a:p>
            <a:endParaRPr lang="en-US" dirty="0"/>
          </a:p>
          <a:p>
            <a:r>
              <a:rPr lang="en-US" dirty="0"/>
              <a:t>Lastly, we know that unmethylated </a:t>
            </a:r>
            <a:r>
              <a:rPr lang="en-US" dirty="0" err="1"/>
              <a:t>CpGs</a:t>
            </a:r>
            <a:r>
              <a:rPr lang="en-US" dirty="0"/>
              <a:t> bind TLR9 in late endosomes which can inform the cell that it is infected</a:t>
            </a:r>
          </a:p>
          <a:p>
            <a:r>
              <a:rPr lang="en-US" dirty="0" err="1"/>
              <a:t>Anelloviral</a:t>
            </a:r>
            <a:r>
              <a:rPr lang="en-US" dirty="0"/>
              <a:t> genomes may have evolved to suppress CG content</a:t>
            </a:r>
          </a:p>
        </p:txBody>
      </p:sp>
      <p:sp>
        <p:nvSpPr>
          <p:cNvPr id="4" name="Slide Number Placeholder 3"/>
          <p:cNvSpPr>
            <a:spLocks noGrp="1"/>
          </p:cNvSpPr>
          <p:nvPr>
            <p:ph type="sldNum" sz="quarter" idx="5"/>
          </p:nvPr>
        </p:nvSpPr>
        <p:spPr/>
        <p:txBody>
          <a:bodyPr/>
          <a:lstStyle/>
          <a:p>
            <a:fld id="{FA087C21-B939-40CC-958A-D6916E64F198}" type="slidenum">
              <a:rPr lang="en-US" smtClean="0"/>
              <a:t>11</a:t>
            </a:fld>
            <a:endParaRPr lang="en-US"/>
          </a:p>
        </p:txBody>
      </p:sp>
    </p:spTree>
    <p:extLst>
      <p:ext uri="{BB962C8B-B14F-4D97-AF65-F5344CB8AC3E}">
        <p14:creationId xmlns:p14="http://schemas.microsoft.com/office/powerpoint/2010/main" val="1980608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DCADC5C-C2E9-4708-A0F3-842D64431903}" type="datetimeFigureOut">
              <a:rPr lang="en-US" smtClean="0"/>
              <a:t>2/17/2021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26219400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CADC5C-C2E9-4708-A0F3-842D64431903}" type="datetimeFigureOut">
              <a:rPr lang="en-US" smtClean="0"/>
              <a:t>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2389309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CADC5C-C2E9-4708-A0F3-842D64431903}" type="datetimeFigureOut">
              <a:rPr lang="en-US" smtClean="0"/>
              <a:t>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2890937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CADC5C-C2E9-4708-A0F3-842D64431903}" type="datetimeFigureOut">
              <a:rPr lang="en-US" smtClean="0"/>
              <a:t>2/17/2021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1204778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DCADC5C-C2E9-4708-A0F3-842D64431903}" type="datetimeFigureOut">
              <a:rPr lang="en-US" smtClean="0"/>
              <a:t>2/17/2021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386711326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DCADC5C-C2E9-4708-A0F3-842D64431903}" type="datetimeFigureOut">
              <a:rPr lang="en-US" smtClean="0"/>
              <a:t>2/17/2021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3902587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DCADC5C-C2E9-4708-A0F3-842D64431903}" type="datetimeFigureOut">
              <a:rPr lang="en-US" smtClean="0"/>
              <a:t>2/17/2021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263F8-82F4-405A-8ADD-EC2D0EE44EE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71127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CADC5C-C2E9-4708-A0F3-842D64431903}" type="datetimeFigureOut">
              <a:rPr lang="en-US" smtClean="0"/>
              <a:t>2/17/2021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422751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CADC5C-C2E9-4708-A0F3-842D64431903}" type="datetimeFigureOut">
              <a:rPr lang="en-US" smtClean="0"/>
              <a:t>2/17/2021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656028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DCADC5C-C2E9-4708-A0F3-842D64431903}" type="datetimeFigureOut">
              <a:rPr lang="en-US" smtClean="0"/>
              <a:t>2/17/2021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559144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DCADC5C-C2E9-4708-A0F3-842D64431903}" type="datetimeFigureOut">
              <a:rPr lang="en-US" smtClean="0"/>
              <a:t>2/17/2021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A6263F8-82F4-405A-8ADD-EC2D0EE44EE4}" type="slidenum">
              <a:rPr lang="en-US" smtClean="0"/>
              <a:t>‹#›</a:t>
            </a:fld>
            <a:endParaRPr lang="en-US"/>
          </a:p>
        </p:txBody>
      </p:sp>
    </p:spTree>
    <p:extLst>
      <p:ext uri="{BB962C8B-B14F-4D97-AF65-F5344CB8AC3E}">
        <p14:creationId xmlns:p14="http://schemas.microsoft.com/office/powerpoint/2010/main" val="73850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DCADC5C-C2E9-4708-A0F3-842D64431903}" type="datetimeFigureOut">
              <a:rPr lang="en-US" smtClean="0"/>
              <a:t>2/17/2021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A6263F8-82F4-405A-8ADD-EC2D0EE44EE4}" type="slidenum">
              <a:rPr lang="en-US" smtClean="0"/>
              <a:t>‹#›</a:t>
            </a:fld>
            <a:endParaRPr lang="en-US"/>
          </a:p>
        </p:txBody>
      </p:sp>
    </p:spTree>
    <p:extLst>
      <p:ext uri="{BB962C8B-B14F-4D97-AF65-F5344CB8AC3E}">
        <p14:creationId xmlns:p14="http://schemas.microsoft.com/office/powerpoint/2010/main" val="174808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jvi.asm.org/content/80/7/3487"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www.ncbi.nlm.nih.gov/pmc/articles/PMC7120144/" TargetMode="External"/><Relationship Id="rId5" Type="http://schemas.openxmlformats.org/officeDocument/2006/relationships/hyperlink" Target="https://www.nature.com/articles/s41598-019-42210-0" TargetMode="Externa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8" Type="http://schemas.openxmlformats.org/officeDocument/2006/relationships/hyperlink" Target="https://www.sciencedirect.com/science/article/pii/S0378113517310581" TargetMode="External"/><Relationship Id="rId3" Type="http://schemas.openxmlformats.org/officeDocument/2006/relationships/hyperlink" Target="https://www-sciencedirect-com.libproxy.ucl.ac.uk/science/article/pii/S0168170207004509" TargetMode="External"/><Relationship Id="rId7" Type="http://schemas.openxmlformats.org/officeDocument/2006/relationships/hyperlink" Target="https://www-ncbi-nlm-nih-gov.libproxy.ucl.ac.uk/pmc/articles/PMC4517707/"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www-sciencedirect-com.libproxy.ucl.ac.uk/science/article/pii/S0042682213004935" TargetMode="External"/><Relationship Id="rId11" Type="http://schemas.openxmlformats.org/officeDocument/2006/relationships/hyperlink" Target="https://doi.org/10.1016/j.watres.2005.03.034" TargetMode="External"/><Relationship Id="rId5" Type="http://schemas.openxmlformats.org/officeDocument/2006/relationships/hyperlink" Target="https://www-sciencedirect-com.libproxy.ucl.ac.uk/science/article/pii/S1386653212002545" TargetMode="External"/><Relationship Id="rId10" Type="http://schemas.openxmlformats.org/officeDocument/2006/relationships/hyperlink" Target="https://www.ncbi.nlm.nih.gov/pmc/articles/PMC7129822/" TargetMode="External"/><Relationship Id="rId4" Type="http://schemas.openxmlformats.org/officeDocument/2006/relationships/hyperlink" Target="https://jvi-asm-org.libproxy.ucl.ac.uk/content/85/15/7948.short" TargetMode="External"/><Relationship Id="rId9" Type="http://schemas.openxmlformats.org/officeDocument/2006/relationships/hyperlink" Target="https://www.sciencedirect.com/science/article/pii/S1386634602002504?casa_token=QK3Xs9x2h0YAAAAA:XjvK71_0-ErtaYY1FiRfggoJoOEqyniHHG5ez_oLZM_yFlBofqWNQSHV-_RJNCr1_N7A5nNO3f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gif"/></Relationships>
</file>

<file path=ppt/slides/_rels/slide50.xml.rels><?xml version="1.0" encoding="UTF-8" standalone="yes"?>
<Relationships xmlns="http://schemas.openxmlformats.org/package/2006/relationships"><Relationship Id="rId3" Type="http://schemas.openxmlformats.org/officeDocument/2006/relationships/hyperlink" Target="https://www.microbiologyresearch.org/content/journal/jgv/10.1099/vir.0.007385-0" TargetMode="External"/><Relationship Id="rId7" Type="http://schemas.openxmlformats.org/officeDocument/2006/relationships/hyperlink" Target="https://www.sciencedirect.com/science/article/pii/S0378113507003367#fig1"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s://www.microbiologyresearch.org/content/journal/jgv/10.1099/vir.0.007385-0#R38" TargetMode="External"/><Relationship Id="rId5" Type="http://schemas.openxmlformats.org/officeDocument/2006/relationships/hyperlink" Target="https://www.microbiologyresearch.org/content/journal/jgv/10.1099/vir.0.007385-0#R30" TargetMode="External"/><Relationship Id="rId4" Type="http://schemas.openxmlformats.org/officeDocument/2006/relationships/hyperlink" Target="https://www.microbiologyresearch.org/content/journal/jgv/10.1099/vir.0.007385-0#R6"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tandfonline-com.libproxy.ucl.ac.uk/doi/full/10.1080/03079450600717349"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journals.plos.org/plosone/article?id=10.1371/journal.pone.0098819"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www-sciencedirect-com.libproxy.ucl.ac.uk/science/article/pii/S0042682208007113" TargetMode="External"/><Relationship Id="rId4" Type="http://schemas.openxmlformats.org/officeDocument/2006/relationships/hyperlink" Target="https://www-microbiologyresearch-org.libproxy.ucl.ac.uk/content/journal/jgv/10.1099/vir.0.79790-0"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sciencedirect-com.libproxy.ucl.ac.uk/science/article/pii/S0042682209005261"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3E8AA-0009-4F90-835D-9413AA3C7645}"/>
              </a:ext>
            </a:extLst>
          </p:cNvPr>
          <p:cNvSpPr>
            <a:spLocks noGrp="1"/>
          </p:cNvSpPr>
          <p:nvPr>
            <p:ph type="ctrTitle"/>
          </p:nvPr>
        </p:nvSpPr>
        <p:spPr/>
        <p:txBody>
          <a:bodyPr/>
          <a:lstStyle/>
          <a:p>
            <a:r>
              <a:rPr lang="en-US" dirty="0"/>
              <a:t>Understanding the enigmatic </a:t>
            </a:r>
            <a:r>
              <a:rPr lang="en-US" i="1" dirty="0"/>
              <a:t>Anelloviridae</a:t>
            </a:r>
          </a:p>
        </p:txBody>
      </p:sp>
      <p:sp>
        <p:nvSpPr>
          <p:cNvPr id="3" name="Subtitle 2">
            <a:extLst>
              <a:ext uri="{FF2B5EF4-FFF2-40B4-BE49-F238E27FC236}">
                <a16:creationId xmlns:a16="http://schemas.microsoft.com/office/drawing/2014/main" id="{FD6DC08C-DB06-40D1-96C0-A087EE7B2E37}"/>
              </a:ext>
            </a:extLst>
          </p:cNvPr>
          <p:cNvSpPr>
            <a:spLocks noGrp="1"/>
          </p:cNvSpPr>
          <p:nvPr>
            <p:ph type="subTitle" idx="1"/>
          </p:nvPr>
        </p:nvSpPr>
        <p:spPr/>
        <p:txBody>
          <a:bodyPr>
            <a:normAutofit lnSpcReduction="10000"/>
          </a:bodyPr>
          <a:lstStyle/>
          <a:p>
            <a:r>
              <a:rPr lang="en-US" dirty="0"/>
              <a:t>Cedric CS Tan</a:t>
            </a:r>
          </a:p>
          <a:p>
            <a:r>
              <a:rPr lang="en-US" dirty="0"/>
              <a:t>3</a:t>
            </a:r>
            <a:r>
              <a:rPr lang="en-US" baseline="30000" dirty="0"/>
              <a:t>rd  </a:t>
            </a:r>
            <a:r>
              <a:rPr lang="en-US" dirty="0"/>
              <a:t>year, BSc Molecular Biology</a:t>
            </a:r>
          </a:p>
          <a:p>
            <a:r>
              <a:rPr lang="en-US" dirty="0"/>
              <a:t>Supervisor: Prof. Joanne Santini</a:t>
            </a:r>
          </a:p>
        </p:txBody>
      </p:sp>
    </p:spTree>
    <p:extLst>
      <p:ext uri="{BB962C8B-B14F-4D97-AF65-F5344CB8AC3E}">
        <p14:creationId xmlns:p14="http://schemas.microsoft.com/office/powerpoint/2010/main" val="3124338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6F6CB3-D7DB-4A8A-A8F5-6206E0A1E18E}"/>
              </a:ext>
            </a:extLst>
          </p:cNvPr>
          <p:cNvSpPr/>
          <p:nvPr/>
        </p:nvSpPr>
        <p:spPr>
          <a:xfrm>
            <a:off x="326575" y="-718457"/>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Host-virus interactions</a:t>
            </a:r>
          </a:p>
        </p:txBody>
      </p:sp>
      <p:sp>
        <p:nvSpPr>
          <p:cNvPr id="7" name="Rectangle 6">
            <a:extLst>
              <a:ext uri="{FF2B5EF4-FFF2-40B4-BE49-F238E27FC236}">
                <a16:creationId xmlns:a16="http://schemas.microsoft.com/office/drawing/2014/main" id="{95288C97-7DCC-4810-892E-A186EE4D8406}"/>
              </a:ext>
            </a:extLst>
          </p:cNvPr>
          <p:cNvSpPr/>
          <p:nvPr/>
        </p:nvSpPr>
        <p:spPr>
          <a:xfrm>
            <a:off x="326575" y="6322925"/>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B47119-04E6-4FA1-84B8-8B2C0AC32242}"/>
              </a:ext>
            </a:extLst>
          </p:cNvPr>
          <p:cNvSpPr txBox="1"/>
          <p:nvPr/>
        </p:nvSpPr>
        <p:spPr>
          <a:xfrm>
            <a:off x="2231136" y="1863184"/>
            <a:ext cx="772972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All TTV proteins are antigenic but</a:t>
            </a:r>
            <a:r>
              <a:rPr lang="en-US" sz="2400" dirty="0">
                <a:sym typeface="Wingdings" panose="05000000000000000000" pitchFamily="2" charset="2"/>
              </a:rPr>
              <a:t> infection is persistent  immune evasion</a:t>
            </a:r>
          </a:p>
          <a:p>
            <a:pPr marL="285750" indent="-285750">
              <a:buFont typeface="Arial" panose="020B0604020202020204" pitchFamily="34" charset="0"/>
              <a:buChar char="•"/>
            </a:pPr>
            <a:r>
              <a:rPr lang="en-US" sz="2400" dirty="0">
                <a:sym typeface="Wingdings" panose="05000000000000000000" pitchFamily="2" charset="2"/>
              </a:rPr>
              <a:t>Co-infection of TTSuV with PCV causes post-weaning multisystemic wasting syndrome (PWMS)</a:t>
            </a:r>
            <a:endParaRPr lang="en-US" sz="2400" dirty="0"/>
          </a:p>
        </p:txBody>
      </p:sp>
    </p:spTree>
    <p:extLst>
      <p:ext uri="{BB962C8B-B14F-4D97-AF65-F5344CB8AC3E}">
        <p14:creationId xmlns:p14="http://schemas.microsoft.com/office/powerpoint/2010/main" val="41308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614363"/>
          </a:xfrm>
        </p:spPr>
        <p:txBody>
          <a:bodyPr>
            <a:normAutofit fontScale="90000"/>
          </a:bodyPr>
          <a:lstStyle/>
          <a:p>
            <a:r>
              <a:rPr lang="en-US" dirty="0"/>
              <a:t>Immune-evasion</a:t>
            </a:r>
          </a:p>
        </p:txBody>
      </p:sp>
      <p:sp>
        <p:nvSpPr>
          <p:cNvPr id="8" name="TextBox 7">
            <a:extLst>
              <a:ext uri="{FF2B5EF4-FFF2-40B4-BE49-F238E27FC236}">
                <a16:creationId xmlns:a16="http://schemas.microsoft.com/office/drawing/2014/main" id="{F5B47119-04E6-4FA1-84B8-8B2C0AC32242}"/>
              </a:ext>
            </a:extLst>
          </p:cNvPr>
          <p:cNvSpPr txBox="1"/>
          <p:nvPr/>
        </p:nvSpPr>
        <p:spPr>
          <a:xfrm>
            <a:off x="398011" y="1091688"/>
            <a:ext cx="8488813" cy="6370975"/>
          </a:xfrm>
          <a:prstGeom prst="rect">
            <a:avLst/>
          </a:prstGeom>
          <a:noFill/>
        </p:spPr>
        <p:txBody>
          <a:bodyPr wrap="square" rtlCol="0">
            <a:spAutoFit/>
          </a:bodyPr>
          <a:lstStyle/>
          <a:p>
            <a:r>
              <a:rPr lang="en-US" sz="2400" u="sng" dirty="0"/>
              <a:t>Modulating host gene expression (Singh and </a:t>
            </a:r>
            <a:r>
              <a:rPr lang="en-US" sz="2400" u="sng" dirty="0" err="1"/>
              <a:t>Ramamoorthy</a:t>
            </a:r>
            <a:r>
              <a:rPr lang="en-US" sz="2400" u="sng" dirty="0"/>
              <a:t>, 2016)</a:t>
            </a:r>
          </a:p>
          <a:p>
            <a:pPr marL="342900" indent="-342900">
              <a:buFont typeface="Arial" panose="020B0604020202020204" pitchFamily="34" charset="0"/>
              <a:buChar char="•"/>
            </a:pPr>
            <a:r>
              <a:rPr lang="en-US" sz="2400" dirty="0"/>
              <a:t>ORF1 upregulates suppressors of T-cell mediated immunity.</a:t>
            </a:r>
          </a:p>
          <a:p>
            <a:pPr marL="342900" indent="-342900">
              <a:buFont typeface="Arial" panose="020B0604020202020204" pitchFamily="34" charset="0"/>
              <a:buChar char="•"/>
            </a:pPr>
            <a:r>
              <a:rPr lang="en-US" sz="2400" dirty="0"/>
              <a:t>ORF2 downregulates regulators of antiviral activity and inflammation, respectively.</a:t>
            </a:r>
          </a:p>
          <a:p>
            <a:endParaRPr lang="en-US" sz="2400" u="sng" dirty="0"/>
          </a:p>
          <a:p>
            <a:r>
              <a:rPr lang="en-US" sz="2400" u="sng" dirty="0"/>
              <a:t>Inhibiting TF binding (Shulman and Davidson, 2017)</a:t>
            </a:r>
          </a:p>
          <a:p>
            <a:pPr marL="285750" indent="-285750">
              <a:buFont typeface="Arial" panose="020B0604020202020204" pitchFamily="34" charset="0"/>
              <a:buChar char="•"/>
            </a:pPr>
            <a:r>
              <a:rPr lang="en-US" sz="2400" dirty="0"/>
              <a:t>PROMO detected 44 transcription factor binding sites on TTV genome</a:t>
            </a:r>
          </a:p>
          <a:p>
            <a:pPr marL="342900" indent="-342900">
              <a:buFont typeface="Wingdings" panose="05000000000000000000" pitchFamily="2" charset="2"/>
              <a:buChar char="à"/>
            </a:pPr>
            <a:r>
              <a:rPr lang="en-US" sz="2400" dirty="0">
                <a:sym typeface="Wingdings" panose="05000000000000000000" pitchFamily="2" charset="2"/>
              </a:rPr>
              <a:t>Competitively inhibit TF binding to host genes</a:t>
            </a:r>
          </a:p>
          <a:p>
            <a:endParaRPr lang="en-US" sz="2400" dirty="0">
              <a:sym typeface="Wingdings" panose="05000000000000000000" pitchFamily="2" charset="2"/>
            </a:endParaRPr>
          </a:p>
          <a:p>
            <a:r>
              <a:rPr lang="en-US" sz="2400" u="sng" dirty="0">
                <a:sym typeface="Wingdings" panose="05000000000000000000" pitchFamily="2" charset="2"/>
              </a:rPr>
              <a:t>Nucleotide bias for immune evasion </a:t>
            </a:r>
          </a:p>
          <a:p>
            <a:pPr marL="342900" indent="-342900">
              <a:buFont typeface="Arial" panose="020B0604020202020204" pitchFamily="34" charset="0"/>
              <a:buChar char="•"/>
            </a:pPr>
            <a:r>
              <a:rPr lang="en-US" sz="2400" dirty="0">
                <a:sym typeface="Wingdings" panose="05000000000000000000" pitchFamily="2" charset="2"/>
              </a:rPr>
              <a:t>unmethylated CpG binds TLR9  stimulates proinflammatory gene transcription</a:t>
            </a:r>
          </a:p>
          <a:p>
            <a:pPr marL="342900" indent="-342900">
              <a:buFont typeface="Arial" panose="020B0604020202020204" pitchFamily="34" charset="0"/>
              <a:buChar char="•"/>
            </a:pPr>
            <a:r>
              <a:rPr lang="en-US" sz="2400" dirty="0">
                <a:sym typeface="Wingdings" panose="05000000000000000000" pitchFamily="2" charset="2"/>
              </a:rPr>
              <a:t>Lower than expected CpG  reduce inflammation</a:t>
            </a:r>
          </a:p>
          <a:p>
            <a:endParaRPr lang="en-US" sz="2400" dirty="0">
              <a:sym typeface="Wingdings" panose="05000000000000000000" pitchFamily="2" charset="2"/>
            </a:endParaRPr>
          </a:p>
          <a:p>
            <a:endParaRPr lang="en-US" sz="2400" dirty="0">
              <a:sym typeface="Wingdings" panose="05000000000000000000" pitchFamily="2" charset="2"/>
            </a:endParaRPr>
          </a:p>
          <a:p>
            <a:endParaRPr lang="en-US" sz="2400" dirty="0"/>
          </a:p>
        </p:txBody>
      </p:sp>
      <p:graphicFrame>
        <p:nvGraphicFramePr>
          <p:cNvPr id="3" name="Object 2">
            <a:extLst>
              <a:ext uri="{FF2B5EF4-FFF2-40B4-BE49-F238E27FC236}">
                <a16:creationId xmlns:a16="http://schemas.microsoft.com/office/drawing/2014/main" id="{FDA9EFAB-8738-4E96-AD24-3A91561D7057}"/>
              </a:ext>
            </a:extLst>
          </p:cNvPr>
          <p:cNvGraphicFramePr>
            <a:graphicFrameLocks noChangeAspect="1"/>
          </p:cNvGraphicFramePr>
          <p:nvPr>
            <p:extLst>
              <p:ext uri="{D42A27DB-BD31-4B8C-83A1-F6EECF244321}">
                <p14:modId xmlns:p14="http://schemas.microsoft.com/office/powerpoint/2010/main" val="1769339100"/>
              </p:ext>
            </p:extLst>
          </p:nvPr>
        </p:nvGraphicFramePr>
        <p:xfrm>
          <a:off x="8916734" y="3110055"/>
          <a:ext cx="3221504" cy="1759043"/>
        </p:xfrm>
        <a:graphic>
          <a:graphicData uri="http://schemas.openxmlformats.org/presentationml/2006/ole">
            <mc:AlternateContent xmlns:mc="http://schemas.openxmlformats.org/markup-compatibility/2006">
              <mc:Choice xmlns:v="urn:schemas-microsoft-com:vml" Requires="v">
                <p:oleObj spid="_x0000_s1077" name="Bitmap Image" r:id="rId4" imgW="2000160" imgH="1092240" progId="Paint.Picture">
                  <p:embed/>
                </p:oleObj>
              </mc:Choice>
              <mc:Fallback>
                <p:oleObj name="Bitmap Image" r:id="rId4" imgW="2000160" imgH="1092240" progId="Paint.Picture">
                  <p:embed/>
                  <p:pic>
                    <p:nvPicPr>
                      <p:cNvPr id="0" name=""/>
                      <p:cNvPicPr/>
                      <p:nvPr/>
                    </p:nvPicPr>
                    <p:blipFill>
                      <a:blip r:embed="rId5"/>
                      <a:stretch>
                        <a:fillRect/>
                      </a:stretch>
                    </p:blipFill>
                    <p:spPr>
                      <a:xfrm>
                        <a:off x="8916734" y="3110055"/>
                        <a:ext cx="3221504" cy="1759043"/>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27084AFF-0B12-4118-AB2D-B7DA36182FCC}"/>
              </a:ext>
            </a:extLst>
          </p:cNvPr>
          <p:cNvSpPr txBox="1"/>
          <p:nvPr/>
        </p:nvSpPr>
        <p:spPr>
          <a:xfrm>
            <a:off x="8886824" y="4869098"/>
            <a:ext cx="1788414" cy="369332"/>
          </a:xfrm>
          <a:prstGeom prst="rect">
            <a:avLst/>
          </a:prstGeom>
          <a:noFill/>
        </p:spPr>
        <p:txBody>
          <a:bodyPr wrap="square" rtlCol="0">
            <a:spAutoFit/>
          </a:bodyPr>
          <a:lstStyle/>
          <a:p>
            <a:r>
              <a:rPr lang="en-US" dirty="0"/>
              <a:t>Ku et al. (2020)</a:t>
            </a:r>
          </a:p>
        </p:txBody>
      </p:sp>
    </p:spTree>
    <p:extLst>
      <p:ext uri="{BB962C8B-B14F-4D97-AF65-F5344CB8AC3E}">
        <p14:creationId xmlns:p14="http://schemas.microsoft.com/office/powerpoint/2010/main" val="1174256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614363"/>
          </a:xfrm>
        </p:spPr>
        <p:txBody>
          <a:bodyPr>
            <a:normAutofit fontScale="90000"/>
          </a:bodyPr>
          <a:lstStyle/>
          <a:p>
            <a:r>
              <a:rPr lang="en-US" dirty="0"/>
              <a:t>Immune-evasion</a:t>
            </a:r>
          </a:p>
        </p:txBody>
      </p:sp>
      <p:sp>
        <p:nvSpPr>
          <p:cNvPr id="8" name="TextBox 7">
            <a:extLst>
              <a:ext uri="{FF2B5EF4-FFF2-40B4-BE49-F238E27FC236}">
                <a16:creationId xmlns:a16="http://schemas.microsoft.com/office/drawing/2014/main" id="{F5B47119-04E6-4FA1-84B8-8B2C0AC32242}"/>
              </a:ext>
            </a:extLst>
          </p:cNvPr>
          <p:cNvSpPr txBox="1"/>
          <p:nvPr/>
        </p:nvSpPr>
        <p:spPr>
          <a:xfrm>
            <a:off x="540888" y="919518"/>
            <a:ext cx="7917313" cy="6863417"/>
          </a:xfrm>
          <a:prstGeom prst="rect">
            <a:avLst/>
          </a:prstGeom>
          <a:noFill/>
        </p:spPr>
        <p:txBody>
          <a:bodyPr wrap="square" rtlCol="0">
            <a:spAutoFit/>
          </a:bodyPr>
          <a:lstStyle/>
          <a:p>
            <a:r>
              <a:rPr lang="en-US" sz="2000" u="sng" dirty="0"/>
              <a:t>Modulating host gene expression (Singh and </a:t>
            </a:r>
            <a:r>
              <a:rPr lang="en-US" sz="2000" u="sng" dirty="0" err="1"/>
              <a:t>Ramamoorthy</a:t>
            </a:r>
            <a:r>
              <a:rPr lang="en-US" sz="2000" u="sng" dirty="0"/>
              <a:t>, 2016)</a:t>
            </a:r>
          </a:p>
          <a:p>
            <a:pPr marL="342900" indent="-342900">
              <a:buFont typeface="Arial" panose="020B0604020202020204" pitchFamily="34" charset="0"/>
              <a:buChar char="•"/>
            </a:pPr>
            <a:r>
              <a:rPr lang="en-US" sz="2000" dirty="0"/>
              <a:t>ORF1 upregulates suppressors of T-cell mediated immunity.</a:t>
            </a:r>
          </a:p>
          <a:p>
            <a:pPr marL="342900" indent="-342900">
              <a:buFont typeface="Arial" panose="020B0604020202020204" pitchFamily="34" charset="0"/>
              <a:buChar char="•"/>
            </a:pPr>
            <a:r>
              <a:rPr lang="en-US" sz="2000" dirty="0"/>
              <a:t>ORF2 downregulates regulators of antiviral activity and inflammation, respectively.</a:t>
            </a:r>
          </a:p>
          <a:p>
            <a:endParaRPr lang="en-US" sz="2000" u="sng" dirty="0"/>
          </a:p>
          <a:p>
            <a:r>
              <a:rPr lang="en-US" sz="2000" u="sng" dirty="0"/>
              <a:t>Inhibiting TF binding (Shulman and Davidson, 2017)</a:t>
            </a:r>
          </a:p>
          <a:p>
            <a:pPr marL="285750" indent="-285750">
              <a:buFont typeface="Arial" panose="020B0604020202020204" pitchFamily="34" charset="0"/>
              <a:buChar char="•"/>
            </a:pPr>
            <a:r>
              <a:rPr lang="en-US" sz="2000" dirty="0"/>
              <a:t>PROMO detected 44 transcription factor binding sites on TTV genome</a:t>
            </a:r>
          </a:p>
          <a:p>
            <a:pPr marL="342900" indent="-342900">
              <a:buFont typeface="Wingdings" panose="05000000000000000000" pitchFamily="2" charset="2"/>
              <a:buChar char="à"/>
            </a:pPr>
            <a:r>
              <a:rPr lang="en-US" sz="2000" dirty="0">
                <a:sym typeface="Wingdings" panose="05000000000000000000" pitchFamily="2" charset="2"/>
              </a:rPr>
              <a:t>Competitively inhibit TF binding to host genes</a:t>
            </a:r>
          </a:p>
          <a:p>
            <a:endParaRPr lang="en-US" sz="2000" dirty="0">
              <a:sym typeface="Wingdings" panose="05000000000000000000" pitchFamily="2" charset="2"/>
            </a:endParaRPr>
          </a:p>
          <a:p>
            <a:r>
              <a:rPr lang="en-US" sz="2000" u="sng" dirty="0">
                <a:sym typeface="Wingdings" panose="05000000000000000000" pitchFamily="2" charset="2"/>
              </a:rPr>
              <a:t>Nucleotide bias for immune evasion (</a:t>
            </a:r>
            <a:r>
              <a:rPr lang="en-US" sz="2000" u="sng" dirty="0" err="1">
                <a:sym typeface="Wingdings" panose="05000000000000000000" pitchFamily="2" charset="2"/>
              </a:rPr>
              <a:t>Rocchi</a:t>
            </a:r>
            <a:r>
              <a:rPr lang="en-US" sz="2000" u="sng" dirty="0">
                <a:sym typeface="Wingdings" panose="05000000000000000000" pitchFamily="2" charset="2"/>
              </a:rPr>
              <a:t> et al., 2009)</a:t>
            </a:r>
          </a:p>
          <a:p>
            <a:pPr marL="342900" indent="-342900">
              <a:buFont typeface="Arial" panose="020B0604020202020204" pitchFamily="34" charset="0"/>
              <a:buChar char="•"/>
            </a:pPr>
            <a:r>
              <a:rPr lang="en-US" sz="2000" dirty="0">
                <a:sym typeface="Wingdings" panose="05000000000000000000" pitchFamily="2" charset="2"/>
              </a:rPr>
              <a:t>unmethylated CpG binds TLR9  stimulates proinflammatory gene transcription</a:t>
            </a:r>
          </a:p>
          <a:p>
            <a:pPr marL="342900" indent="-342900">
              <a:buFont typeface="Arial" panose="020B0604020202020204" pitchFamily="34" charset="0"/>
              <a:buChar char="•"/>
            </a:pPr>
            <a:r>
              <a:rPr lang="en-US" sz="2000" dirty="0">
                <a:sym typeface="Wingdings" panose="05000000000000000000" pitchFamily="2" charset="2"/>
              </a:rPr>
              <a:t>Lower than expected CpG  reduce inflammation</a:t>
            </a:r>
          </a:p>
          <a:p>
            <a:pPr marL="342900" indent="-342900">
              <a:buFont typeface="Arial" panose="020B0604020202020204" pitchFamily="34" charset="0"/>
              <a:buChar char="•"/>
            </a:pPr>
            <a:endParaRPr lang="en-US" sz="2000" dirty="0">
              <a:sym typeface="Wingdings" panose="05000000000000000000" pitchFamily="2" charset="2"/>
            </a:endParaRPr>
          </a:p>
          <a:p>
            <a:r>
              <a:rPr lang="en-US" sz="2000" u="sng" dirty="0">
                <a:sym typeface="Wingdings" panose="05000000000000000000" pitchFamily="2" charset="2"/>
              </a:rPr>
              <a:t>Hijacks host RNA interference pathways (Kincaid et al., 2013)</a:t>
            </a:r>
          </a:p>
          <a:p>
            <a:pPr marL="342900" indent="-342900">
              <a:buFont typeface="Arial" panose="020B0604020202020204" pitchFamily="34" charset="0"/>
              <a:buChar char="•"/>
            </a:pPr>
            <a:r>
              <a:rPr lang="en-US" sz="2000" dirty="0">
                <a:sym typeface="Wingdings" panose="05000000000000000000" pitchFamily="2" charset="2"/>
              </a:rPr>
              <a:t>Drosha/Dicer processing </a:t>
            </a:r>
          </a:p>
          <a:p>
            <a:pPr marL="342900" indent="-342900">
              <a:buFont typeface="Wingdings" panose="05000000000000000000" pitchFamily="2" charset="2"/>
              <a:buChar char="à"/>
            </a:pPr>
            <a:r>
              <a:rPr lang="en-US" sz="2000" dirty="0">
                <a:sym typeface="Wingdings" panose="05000000000000000000" pitchFamily="2" charset="2"/>
              </a:rPr>
              <a:t>TTV miRNA loaded onto RISC </a:t>
            </a:r>
          </a:p>
          <a:p>
            <a:pPr marL="342900" indent="-342900">
              <a:buFont typeface="Wingdings" panose="05000000000000000000" pitchFamily="2" charset="2"/>
              <a:buChar char="à"/>
            </a:pPr>
            <a:r>
              <a:rPr lang="en-US" sz="2000" dirty="0">
                <a:sym typeface="Wingdings" panose="05000000000000000000" pitchFamily="2" charset="2"/>
              </a:rPr>
              <a:t>RISC degrades NMI transcript</a:t>
            </a:r>
          </a:p>
          <a:p>
            <a:pPr marL="342900" indent="-342900">
              <a:buFont typeface="Wingdings" panose="05000000000000000000" pitchFamily="2" charset="2"/>
              <a:buChar char="à"/>
            </a:pPr>
            <a:r>
              <a:rPr lang="en-US" sz="2000" dirty="0">
                <a:sym typeface="Wingdings" panose="05000000000000000000" pitchFamily="2" charset="2"/>
              </a:rPr>
              <a:t>Reduce inflammation</a:t>
            </a:r>
          </a:p>
          <a:p>
            <a:endParaRPr lang="en-US" sz="2000" dirty="0">
              <a:sym typeface="Wingdings" panose="05000000000000000000" pitchFamily="2" charset="2"/>
            </a:endParaRPr>
          </a:p>
          <a:p>
            <a:endParaRPr lang="en-US" sz="2000" dirty="0">
              <a:sym typeface="Wingdings" panose="05000000000000000000" pitchFamily="2" charset="2"/>
            </a:endParaRPr>
          </a:p>
          <a:p>
            <a:endParaRPr lang="en-US" sz="2000" dirty="0"/>
          </a:p>
        </p:txBody>
      </p:sp>
      <p:graphicFrame>
        <p:nvGraphicFramePr>
          <p:cNvPr id="3" name="Object 2">
            <a:extLst>
              <a:ext uri="{FF2B5EF4-FFF2-40B4-BE49-F238E27FC236}">
                <a16:creationId xmlns:a16="http://schemas.microsoft.com/office/drawing/2014/main" id="{FDA9EFAB-8738-4E96-AD24-3A91561D7057}"/>
              </a:ext>
            </a:extLst>
          </p:cNvPr>
          <p:cNvGraphicFramePr>
            <a:graphicFrameLocks noChangeAspect="1"/>
          </p:cNvGraphicFramePr>
          <p:nvPr/>
        </p:nvGraphicFramePr>
        <p:xfrm>
          <a:off x="8916734" y="3110055"/>
          <a:ext cx="3221504" cy="1759043"/>
        </p:xfrm>
        <a:graphic>
          <a:graphicData uri="http://schemas.openxmlformats.org/presentationml/2006/ole">
            <mc:AlternateContent xmlns:mc="http://schemas.openxmlformats.org/markup-compatibility/2006">
              <mc:Choice xmlns:v="urn:schemas-microsoft-com:vml" Requires="v">
                <p:oleObj spid="_x0000_s3108" name="Bitmap Image" r:id="rId4" imgW="2000160" imgH="1092240" progId="Paint.Picture">
                  <p:embed/>
                </p:oleObj>
              </mc:Choice>
              <mc:Fallback>
                <p:oleObj name="Bitmap Image" r:id="rId4" imgW="2000160" imgH="1092240" progId="Paint.Picture">
                  <p:embed/>
                  <p:pic>
                    <p:nvPicPr>
                      <p:cNvPr id="3" name="Object 2">
                        <a:extLst>
                          <a:ext uri="{FF2B5EF4-FFF2-40B4-BE49-F238E27FC236}">
                            <a16:creationId xmlns:a16="http://schemas.microsoft.com/office/drawing/2014/main" id="{FDA9EFAB-8738-4E96-AD24-3A91561D7057}"/>
                          </a:ext>
                        </a:extLst>
                      </p:cNvPr>
                      <p:cNvPicPr/>
                      <p:nvPr/>
                    </p:nvPicPr>
                    <p:blipFill>
                      <a:blip r:embed="rId5"/>
                      <a:stretch>
                        <a:fillRect/>
                      </a:stretch>
                    </p:blipFill>
                    <p:spPr>
                      <a:xfrm>
                        <a:off x="8916734" y="3110055"/>
                        <a:ext cx="3221504" cy="1759043"/>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27084AFF-0B12-4118-AB2D-B7DA36182FCC}"/>
              </a:ext>
            </a:extLst>
          </p:cNvPr>
          <p:cNvSpPr txBox="1"/>
          <p:nvPr/>
        </p:nvSpPr>
        <p:spPr>
          <a:xfrm>
            <a:off x="8886824" y="4869098"/>
            <a:ext cx="1788414" cy="369332"/>
          </a:xfrm>
          <a:prstGeom prst="rect">
            <a:avLst/>
          </a:prstGeom>
          <a:noFill/>
        </p:spPr>
        <p:txBody>
          <a:bodyPr wrap="square" rtlCol="0">
            <a:spAutoFit/>
          </a:bodyPr>
          <a:lstStyle/>
          <a:p>
            <a:r>
              <a:rPr lang="en-US" dirty="0"/>
              <a:t>Ku et al. (2020)</a:t>
            </a:r>
          </a:p>
        </p:txBody>
      </p:sp>
    </p:spTree>
    <p:extLst>
      <p:ext uri="{BB962C8B-B14F-4D97-AF65-F5344CB8AC3E}">
        <p14:creationId xmlns:p14="http://schemas.microsoft.com/office/powerpoint/2010/main" val="252219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6F6CB3-D7DB-4A8A-A8F5-6206E0A1E18E}"/>
              </a:ext>
            </a:extLst>
          </p:cNvPr>
          <p:cNvSpPr/>
          <p:nvPr/>
        </p:nvSpPr>
        <p:spPr>
          <a:xfrm>
            <a:off x="307521" y="5463930"/>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FC87975-9393-4A54-BC5C-E542E1019773}"/>
              </a:ext>
            </a:extLst>
          </p:cNvPr>
          <p:cNvPicPr>
            <a:picLocks noChangeAspect="1"/>
          </p:cNvPicPr>
          <p:nvPr/>
        </p:nvPicPr>
        <p:blipFill>
          <a:blip r:embed="rId3"/>
          <a:stretch>
            <a:fillRect/>
          </a:stretch>
        </p:blipFill>
        <p:spPr>
          <a:xfrm>
            <a:off x="1946868" y="0"/>
            <a:ext cx="8298264" cy="6858000"/>
          </a:xfrm>
          <a:prstGeom prst="rect">
            <a:avLst/>
          </a:prstGeom>
        </p:spPr>
      </p:pic>
      <p:sp>
        <p:nvSpPr>
          <p:cNvPr id="15" name="TextBox 14">
            <a:extLst>
              <a:ext uri="{FF2B5EF4-FFF2-40B4-BE49-F238E27FC236}">
                <a16:creationId xmlns:a16="http://schemas.microsoft.com/office/drawing/2014/main" id="{5CE84A16-F526-4EE3-97EF-A24B8878AACC}"/>
              </a:ext>
            </a:extLst>
          </p:cNvPr>
          <p:cNvSpPr txBox="1"/>
          <p:nvPr/>
        </p:nvSpPr>
        <p:spPr>
          <a:xfrm>
            <a:off x="8275129" y="6520235"/>
            <a:ext cx="2106000" cy="369332"/>
          </a:xfrm>
          <a:prstGeom prst="rect">
            <a:avLst/>
          </a:prstGeom>
          <a:noFill/>
        </p:spPr>
        <p:txBody>
          <a:bodyPr wrap="square" rtlCol="0">
            <a:spAutoFit/>
          </a:bodyPr>
          <a:lstStyle/>
          <a:p>
            <a:r>
              <a:rPr lang="en-US" dirty="0"/>
              <a:t>Simmonds, P. (2016)</a:t>
            </a:r>
          </a:p>
        </p:txBody>
      </p:sp>
    </p:spTree>
    <p:extLst>
      <p:ext uri="{BB962C8B-B14F-4D97-AF65-F5344CB8AC3E}">
        <p14:creationId xmlns:p14="http://schemas.microsoft.com/office/powerpoint/2010/main" val="1676291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7" name="Content Placeholder 2">
            <a:extLst>
              <a:ext uri="{FF2B5EF4-FFF2-40B4-BE49-F238E27FC236}">
                <a16:creationId xmlns:a16="http://schemas.microsoft.com/office/drawing/2014/main" id="{917F1487-046E-4DBD-B28E-89564DFEDB3A}"/>
              </a:ext>
            </a:extLst>
          </p:cNvPr>
          <p:cNvSpPr>
            <a:spLocks noGrp="1"/>
          </p:cNvSpPr>
          <p:nvPr>
            <p:ph idx="1"/>
          </p:nvPr>
        </p:nvSpPr>
        <p:spPr>
          <a:xfrm>
            <a:off x="3524250" y="4460742"/>
            <a:ext cx="6155871" cy="1437531"/>
          </a:xfrm>
        </p:spPr>
        <p:txBody>
          <a:bodyPr>
            <a:normAutofit/>
          </a:bodyPr>
          <a:lstStyle/>
          <a:p>
            <a:pPr marL="0" indent="0">
              <a:buNone/>
            </a:pPr>
            <a:r>
              <a:rPr lang="en-US" sz="2400" dirty="0"/>
              <a:t>Rolling circle replication (RCR) mechanism</a:t>
            </a:r>
          </a:p>
          <a:p>
            <a:endParaRPr lang="en-US" sz="2400" dirty="0"/>
          </a:p>
          <a:p>
            <a:endParaRPr lang="en-US" sz="2400" dirty="0"/>
          </a:p>
          <a:p>
            <a:endParaRPr lang="en-US" sz="2400" dirty="0"/>
          </a:p>
          <a:p>
            <a:endParaRPr lang="en-US" sz="2400" dirty="0"/>
          </a:p>
        </p:txBody>
      </p:sp>
      <p:cxnSp>
        <p:nvCxnSpPr>
          <p:cNvPr id="9" name="Straight Arrow Connector 8">
            <a:extLst>
              <a:ext uri="{FF2B5EF4-FFF2-40B4-BE49-F238E27FC236}">
                <a16:creationId xmlns:a16="http://schemas.microsoft.com/office/drawing/2014/main" id="{280C9AD3-C046-46FD-BA26-FE4583C3CA1C}"/>
              </a:ext>
            </a:extLst>
          </p:cNvPr>
          <p:cNvCxnSpPr>
            <a:cxnSpLocks/>
          </p:cNvCxnSpPr>
          <p:nvPr/>
        </p:nvCxnSpPr>
        <p:spPr>
          <a:xfrm>
            <a:off x="3967842" y="2728504"/>
            <a:ext cx="832759" cy="1551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962E32E-6618-4212-990C-6BC2804841D8}"/>
              </a:ext>
            </a:extLst>
          </p:cNvPr>
          <p:cNvCxnSpPr>
            <a:cxnSpLocks/>
          </p:cNvCxnSpPr>
          <p:nvPr/>
        </p:nvCxnSpPr>
        <p:spPr>
          <a:xfrm flipH="1">
            <a:off x="7130145" y="2630532"/>
            <a:ext cx="936170" cy="1649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Content Placeholder 2">
            <a:extLst>
              <a:ext uri="{FF2B5EF4-FFF2-40B4-BE49-F238E27FC236}">
                <a16:creationId xmlns:a16="http://schemas.microsoft.com/office/drawing/2014/main" id="{D4CD7B24-2EAC-4D1B-8D21-C8D3357475DE}"/>
              </a:ext>
            </a:extLst>
          </p:cNvPr>
          <p:cNvSpPr txBox="1">
            <a:spLocks/>
          </p:cNvSpPr>
          <p:nvPr/>
        </p:nvSpPr>
        <p:spPr>
          <a:xfrm>
            <a:off x="7217231" y="2066580"/>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Rep-like protein</a:t>
            </a:r>
          </a:p>
        </p:txBody>
      </p:sp>
      <p:sp>
        <p:nvSpPr>
          <p:cNvPr id="17" name="Content Placeholder 2">
            <a:extLst>
              <a:ext uri="{FF2B5EF4-FFF2-40B4-BE49-F238E27FC236}">
                <a16:creationId xmlns:a16="http://schemas.microsoft.com/office/drawing/2014/main" id="{C1000119-0BED-484D-B1FD-405CCF41BA87}"/>
              </a:ext>
            </a:extLst>
          </p:cNvPr>
          <p:cNvSpPr txBox="1">
            <a:spLocks/>
          </p:cNvSpPr>
          <p:nvPr/>
        </p:nvSpPr>
        <p:spPr>
          <a:xfrm>
            <a:off x="2652304" y="2053452"/>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Stem-loop structure</a:t>
            </a:r>
          </a:p>
        </p:txBody>
      </p:sp>
    </p:spTree>
    <p:extLst>
      <p:ext uri="{BB962C8B-B14F-4D97-AF65-F5344CB8AC3E}">
        <p14:creationId xmlns:p14="http://schemas.microsoft.com/office/powerpoint/2010/main" val="1111063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3FDBC352-7EEA-4B7D-BF2B-AC68A49DD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921" y="-3376273"/>
            <a:ext cx="9126007" cy="9852574"/>
          </a:xfrm>
          <a:prstGeom prst="rect">
            <a:avLst/>
          </a:prstGeom>
        </p:spPr>
      </p:pic>
      <p:sp>
        <p:nvSpPr>
          <p:cNvPr id="6" name="Rectangle 5">
            <a:extLst>
              <a:ext uri="{FF2B5EF4-FFF2-40B4-BE49-F238E27FC236}">
                <a16:creationId xmlns:a16="http://schemas.microsoft.com/office/drawing/2014/main" id="{D26F6CB3-D7DB-4A8A-A8F5-6206E0A1E18E}"/>
              </a:ext>
            </a:extLst>
          </p:cNvPr>
          <p:cNvSpPr/>
          <p:nvPr/>
        </p:nvSpPr>
        <p:spPr>
          <a:xfrm>
            <a:off x="174171" y="-685808"/>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7" name="TextBox 6">
            <a:extLst>
              <a:ext uri="{FF2B5EF4-FFF2-40B4-BE49-F238E27FC236}">
                <a16:creationId xmlns:a16="http://schemas.microsoft.com/office/drawing/2014/main" id="{F0623C9C-4134-4092-9387-6CE5E3C2AC80}"/>
              </a:ext>
            </a:extLst>
          </p:cNvPr>
          <p:cNvSpPr txBox="1"/>
          <p:nvPr/>
        </p:nvSpPr>
        <p:spPr>
          <a:xfrm>
            <a:off x="1480163" y="1388776"/>
            <a:ext cx="3057547" cy="461665"/>
          </a:xfrm>
          <a:prstGeom prst="rect">
            <a:avLst/>
          </a:prstGeom>
          <a:noFill/>
        </p:spPr>
        <p:txBody>
          <a:bodyPr wrap="square" rtlCol="0">
            <a:spAutoFit/>
          </a:bodyPr>
          <a:lstStyle/>
          <a:p>
            <a:r>
              <a:rPr lang="en-US" sz="2400" u="sng" dirty="0"/>
              <a:t>Potential mechanism</a:t>
            </a:r>
          </a:p>
        </p:txBody>
      </p:sp>
    </p:spTree>
    <p:extLst>
      <p:ext uri="{BB962C8B-B14F-4D97-AF65-F5344CB8AC3E}">
        <p14:creationId xmlns:p14="http://schemas.microsoft.com/office/powerpoint/2010/main" val="136904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7" name="Content Placeholder 2">
            <a:extLst>
              <a:ext uri="{FF2B5EF4-FFF2-40B4-BE49-F238E27FC236}">
                <a16:creationId xmlns:a16="http://schemas.microsoft.com/office/drawing/2014/main" id="{917F1487-046E-4DBD-B28E-89564DFEDB3A}"/>
              </a:ext>
            </a:extLst>
          </p:cNvPr>
          <p:cNvSpPr>
            <a:spLocks noGrp="1"/>
          </p:cNvSpPr>
          <p:nvPr>
            <p:ph idx="1"/>
          </p:nvPr>
        </p:nvSpPr>
        <p:spPr>
          <a:xfrm>
            <a:off x="3524250" y="4460742"/>
            <a:ext cx="6155871" cy="1437531"/>
          </a:xfrm>
        </p:spPr>
        <p:txBody>
          <a:bodyPr>
            <a:normAutofit/>
          </a:bodyPr>
          <a:lstStyle/>
          <a:p>
            <a:pPr marL="0" indent="0">
              <a:buNone/>
            </a:pPr>
            <a:r>
              <a:rPr lang="en-US" sz="2400" dirty="0"/>
              <a:t>Rolling circle replication (RCR) mechanism</a:t>
            </a:r>
          </a:p>
          <a:p>
            <a:endParaRPr lang="en-US" sz="2400" dirty="0"/>
          </a:p>
          <a:p>
            <a:endParaRPr lang="en-US" sz="2400" dirty="0"/>
          </a:p>
          <a:p>
            <a:endParaRPr lang="en-US" sz="2400" dirty="0"/>
          </a:p>
          <a:p>
            <a:endParaRPr lang="en-US" sz="2400" dirty="0"/>
          </a:p>
        </p:txBody>
      </p:sp>
      <p:cxnSp>
        <p:nvCxnSpPr>
          <p:cNvPr id="9" name="Straight Arrow Connector 8">
            <a:extLst>
              <a:ext uri="{FF2B5EF4-FFF2-40B4-BE49-F238E27FC236}">
                <a16:creationId xmlns:a16="http://schemas.microsoft.com/office/drawing/2014/main" id="{280C9AD3-C046-46FD-BA26-FE4583C3CA1C}"/>
              </a:ext>
            </a:extLst>
          </p:cNvPr>
          <p:cNvCxnSpPr>
            <a:cxnSpLocks/>
          </p:cNvCxnSpPr>
          <p:nvPr/>
        </p:nvCxnSpPr>
        <p:spPr>
          <a:xfrm>
            <a:off x="3967842" y="2728504"/>
            <a:ext cx="832759" cy="1551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962E32E-6618-4212-990C-6BC2804841D8}"/>
              </a:ext>
            </a:extLst>
          </p:cNvPr>
          <p:cNvCxnSpPr>
            <a:cxnSpLocks/>
          </p:cNvCxnSpPr>
          <p:nvPr/>
        </p:nvCxnSpPr>
        <p:spPr>
          <a:xfrm flipH="1">
            <a:off x="7130145" y="2630532"/>
            <a:ext cx="936170" cy="1649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Content Placeholder 2">
            <a:extLst>
              <a:ext uri="{FF2B5EF4-FFF2-40B4-BE49-F238E27FC236}">
                <a16:creationId xmlns:a16="http://schemas.microsoft.com/office/drawing/2014/main" id="{D4CD7B24-2EAC-4D1B-8D21-C8D3357475DE}"/>
              </a:ext>
            </a:extLst>
          </p:cNvPr>
          <p:cNvSpPr txBox="1">
            <a:spLocks/>
          </p:cNvSpPr>
          <p:nvPr/>
        </p:nvSpPr>
        <p:spPr>
          <a:xfrm>
            <a:off x="7217231" y="2066580"/>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Rep-like protein</a:t>
            </a:r>
          </a:p>
        </p:txBody>
      </p:sp>
      <p:sp>
        <p:nvSpPr>
          <p:cNvPr id="17" name="Content Placeholder 2">
            <a:extLst>
              <a:ext uri="{FF2B5EF4-FFF2-40B4-BE49-F238E27FC236}">
                <a16:creationId xmlns:a16="http://schemas.microsoft.com/office/drawing/2014/main" id="{C1000119-0BED-484D-B1FD-405CCF41BA87}"/>
              </a:ext>
            </a:extLst>
          </p:cNvPr>
          <p:cNvSpPr txBox="1">
            <a:spLocks/>
          </p:cNvSpPr>
          <p:nvPr/>
        </p:nvSpPr>
        <p:spPr>
          <a:xfrm>
            <a:off x="2652304" y="2053452"/>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Stem-loop structure</a:t>
            </a:r>
          </a:p>
        </p:txBody>
      </p:sp>
      <p:sp>
        <p:nvSpPr>
          <p:cNvPr id="4" name="Rectangle 3">
            <a:extLst>
              <a:ext uri="{FF2B5EF4-FFF2-40B4-BE49-F238E27FC236}">
                <a16:creationId xmlns:a16="http://schemas.microsoft.com/office/drawing/2014/main" id="{FAA69EAB-A9C0-4FE5-ACA0-B3B723AC5C23}"/>
              </a:ext>
            </a:extLst>
          </p:cNvPr>
          <p:cNvSpPr/>
          <p:nvPr/>
        </p:nvSpPr>
        <p:spPr>
          <a:xfrm>
            <a:off x="2652304" y="1975098"/>
            <a:ext cx="2636872" cy="577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126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7A1CD85-7793-492A-81B9-565D33E2232C}"/>
              </a:ext>
            </a:extLst>
          </p:cNvPr>
          <p:cNvSpPr/>
          <p:nvPr/>
        </p:nvSpPr>
        <p:spPr>
          <a:xfrm>
            <a:off x="9408939" y="1916221"/>
            <a:ext cx="2475540" cy="4774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D6323734-D955-44ED-A710-20D4D2FE7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445" y="1898199"/>
            <a:ext cx="7729728" cy="7816094"/>
          </a:xfrm>
          <a:prstGeom prst="rect">
            <a:avLst/>
          </a:prstGeom>
        </p:spPr>
      </p:pic>
      <p:sp>
        <p:nvSpPr>
          <p:cNvPr id="5" name="Rectangle 4">
            <a:extLst>
              <a:ext uri="{FF2B5EF4-FFF2-40B4-BE49-F238E27FC236}">
                <a16:creationId xmlns:a16="http://schemas.microsoft.com/office/drawing/2014/main" id="{176F6314-40D3-475B-8939-D46E9D3AF4D3}"/>
              </a:ext>
            </a:extLst>
          </p:cNvPr>
          <p:cNvSpPr/>
          <p:nvPr/>
        </p:nvSpPr>
        <p:spPr>
          <a:xfrm>
            <a:off x="236975" y="1898199"/>
            <a:ext cx="1841292" cy="47740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26F6CB3-D7DB-4A8A-A8F5-6206E0A1E18E}"/>
              </a:ext>
            </a:extLst>
          </p:cNvPr>
          <p:cNvSpPr/>
          <p:nvPr/>
        </p:nvSpPr>
        <p:spPr>
          <a:xfrm>
            <a:off x="307521" y="6672247"/>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3" name="Left Brace 2">
            <a:extLst>
              <a:ext uri="{FF2B5EF4-FFF2-40B4-BE49-F238E27FC236}">
                <a16:creationId xmlns:a16="http://schemas.microsoft.com/office/drawing/2014/main" id="{EAC83D95-38FA-4319-97CC-01789A7BAA17}"/>
              </a:ext>
            </a:extLst>
          </p:cNvPr>
          <p:cNvSpPr/>
          <p:nvPr/>
        </p:nvSpPr>
        <p:spPr>
          <a:xfrm>
            <a:off x="2392023" y="1982912"/>
            <a:ext cx="243840" cy="191077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597F21D6-F600-46C0-8D0D-612509FB37E5}"/>
              </a:ext>
            </a:extLst>
          </p:cNvPr>
          <p:cNvSpPr/>
          <p:nvPr/>
        </p:nvSpPr>
        <p:spPr>
          <a:xfrm>
            <a:off x="2386689" y="3998813"/>
            <a:ext cx="243840" cy="237116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364D05E-8B2F-4E2A-A136-DA60B0E33418}"/>
              </a:ext>
            </a:extLst>
          </p:cNvPr>
          <p:cNvSpPr txBox="1"/>
          <p:nvPr/>
        </p:nvSpPr>
        <p:spPr>
          <a:xfrm>
            <a:off x="363320" y="4874073"/>
            <a:ext cx="2231707" cy="646331"/>
          </a:xfrm>
          <a:prstGeom prst="rect">
            <a:avLst/>
          </a:prstGeom>
          <a:noFill/>
        </p:spPr>
        <p:txBody>
          <a:bodyPr wrap="square" rtlCol="0">
            <a:spAutoFit/>
          </a:bodyPr>
          <a:lstStyle/>
          <a:p>
            <a:r>
              <a:rPr lang="en-US" dirty="0"/>
              <a:t>Proposed structure</a:t>
            </a:r>
          </a:p>
          <a:p>
            <a:r>
              <a:rPr lang="en-US" dirty="0"/>
              <a:t>Meehan et al. (1997)</a:t>
            </a:r>
          </a:p>
        </p:txBody>
      </p:sp>
      <p:sp>
        <p:nvSpPr>
          <p:cNvPr id="9" name="TextBox 8">
            <a:extLst>
              <a:ext uri="{FF2B5EF4-FFF2-40B4-BE49-F238E27FC236}">
                <a16:creationId xmlns:a16="http://schemas.microsoft.com/office/drawing/2014/main" id="{F0A12050-B7C0-4886-96BC-9480A186A774}"/>
              </a:ext>
            </a:extLst>
          </p:cNvPr>
          <p:cNvSpPr txBox="1"/>
          <p:nvPr/>
        </p:nvSpPr>
        <p:spPr>
          <a:xfrm>
            <a:off x="749088" y="2615134"/>
            <a:ext cx="2458593" cy="646331"/>
          </a:xfrm>
          <a:prstGeom prst="rect">
            <a:avLst/>
          </a:prstGeom>
          <a:noFill/>
        </p:spPr>
        <p:txBody>
          <a:bodyPr wrap="square" rtlCol="0">
            <a:spAutoFit/>
          </a:bodyPr>
          <a:lstStyle/>
          <a:p>
            <a:r>
              <a:rPr lang="en-US" dirty="0" err="1"/>
              <a:t>RNAStructure</a:t>
            </a:r>
            <a:r>
              <a:rPr lang="en-US" dirty="0"/>
              <a:t> prediction</a:t>
            </a:r>
          </a:p>
        </p:txBody>
      </p:sp>
      <p:sp>
        <p:nvSpPr>
          <p:cNvPr id="10" name="TextBox 9">
            <a:extLst>
              <a:ext uri="{FF2B5EF4-FFF2-40B4-BE49-F238E27FC236}">
                <a16:creationId xmlns:a16="http://schemas.microsoft.com/office/drawing/2014/main" id="{39772B33-EC34-4E7D-9AD8-E3D0F56B8AD5}"/>
              </a:ext>
            </a:extLst>
          </p:cNvPr>
          <p:cNvSpPr txBox="1"/>
          <p:nvPr/>
        </p:nvSpPr>
        <p:spPr>
          <a:xfrm>
            <a:off x="8851343" y="2078242"/>
            <a:ext cx="2886431" cy="2031325"/>
          </a:xfrm>
          <a:prstGeom prst="rect">
            <a:avLst/>
          </a:prstGeom>
          <a:noFill/>
        </p:spPr>
        <p:txBody>
          <a:bodyPr wrap="square" rtlCol="0">
            <a:spAutoFit/>
          </a:bodyPr>
          <a:lstStyle/>
          <a:p>
            <a:r>
              <a:rPr lang="en-US" sz="2400" dirty="0"/>
              <a:t>Secondary structure more important than sequence</a:t>
            </a:r>
          </a:p>
          <a:p>
            <a:endParaRPr lang="en-US" dirty="0"/>
          </a:p>
          <a:p>
            <a:r>
              <a:rPr lang="en-US" dirty="0"/>
              <a:t>Circovirus: Cheung, A. (2007)</a:t>
            </a:r>
          </a:p>
          <a:p>
            <a:r>
              <a:rPr lang="en-US" dirty="0" err="1"/>
              <a:t>Geminivirus</a:t>
            </a:r>
            <a:r>
              <a:rPr lang="en-US" dirty="0"/>
              <a:t>: Orozco (1996)</a:t>
            </a:r>
          </a:p>
        </p:txBody>
      </p:sp>
      <p:sp>
        <p:nvSpPr>
          <p:cNvPr id="13" name="TextBox 12">
            <a:extLst>
              <a:ext uri="{FF2B5EF4-FFF2-40B4-BE49-F238E27FC236}">
                <a16:creationId xmlns:a16="http://schemas.microsoft.com/office/drawing/2014/main" id="{D8711B90-58C3-4283-9D41-836B5FFB3A24}"/>
              </a:ext>
            </a:extLst>
          </p:cNvPr>
          <p:cNvSpPr txBox="1"/>
          <p:nvPr/>
        </p:nvSpPr>
        <p:spPr>
          <a:xfrm>
            <a:off x="206153" y="1445864"/>
            <a:ext cx="4024166" cy="461665"/>
          </a:xfrm>
          <a:prstGeom prst="rect">
            <a:avLst/>
          </a:prstGeom>
          <a:noFill/>
        </p:spPr>
        <p:txBody>
          <a:bodyPr wrap="square" rtlCol="0">
            <a:spAutoFit/>
          </a:bodyPr>
          <a:lstStyle/>
          <a:p>
            <a:r>
              <a:rPr lang="en-US" sz="2400" u="sng" dirty="0"/>
              <a:t>Origin-containing stem-loop</a:t>
            </a:r>
          </a:p>
        </p:txBody>
      </p:sp>
    </p:spTree>
    <p:extLst>
      <p:ext uri="{BB962C8B-B14F-4D97-AF65-F5344CB8AC3E}">
        <p14:creationId xmlns:p14="http://schemas.microsoft.com/office/powerpoint/2010/main" val="3974098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7" name="Content Placeholder 2">
            <a:extLst>
              <a:ext uri="{FF2B5EF4-FFF2-40B4-BE49-F238E27FC236}">
                <a16:creationId xmlns:a16="http://schemas.microsoft.com/office/drawing/2014/main" id="{917F1487-046E-4DBD-B28E-89564DFEDB3A}"/>
              </a:ext>
            </a:extLst>
          </p:cNvPr>
          <p:cNvSpPr>
            <a:spLocks noGrp="1"/>
          </p:cNvSpPr>
          <p:nvPr>
            <p:ph idx="1"/>
          </p:nvPr>
        </p:nvSpPr>
        <p:spPr>
          <a:xfrm>
            <a:off x="3524250" y="4460742"/>
            <a:ext cx="6155871" cy="1437531"/>
          </a:xfrm>
        </p:spPr>
        <p:txBody>
          <a:bodyPr>
            <a:normAutofit/>
          </a:bodyPr>
          <a:lstStyle/>
          <a:p>
            <a:pPr marL="0" indent="0">
              <a:buNone/>
            </a:pPr>
            <a:r>
              <a:rPr lang="en-US" sz="2400" dirty="0"/>
              <a:t>Rolling circle replication (RCR) mechanism</a:t>
            </a:r>
          </a:p>
          <a:p>
            <a:endParaRPr lang="en-US" sz="2400" dirty="0"/>
          </a:p>
          <a:p>
            <a:endParaRPr lang="en-US" sz="2400" dirty="0"/>
          </a:p>
          <a:p>
            <a:endParaRPr lang="en-US" sz="2400" dirty="0"/>
          </a:p>
          <a:p>
            <a:endParaRPr lang="en-US" sz="2400" dirty="0"/>
          </a:p>
        </p:txBody>
      </p:sp>
      <p:cxnSp>
        <p:nvCxnSpPr>
          <p:cNvPr id="9" name="Straight Arrow Connector 8">
            <a:extLst>
              <a:ext uri="{FF2B5EF4-FFF2-40B4-BE49-F238E27FC236}">
                <a16:creationId xmlns:a16="http://schemas.microsoft.com/office/drawing/2014/main" id="{280C9AD3-C046-46FD-BA26-FE4583C3CA1C}"/>
              </a:ext>
            </a:extLst>
          </p:cNvPr>
          <p:cNvCxnSpPr>
            <a:cxnSpLocks/>
          </p:cNvCxnSpPr>
          <p:nvPr/>
        </p:nvCxnSpPr>
        <p:spPr>
          <a:xfrm>
            <a:off x="3967842" y="2728504"/>
            <a:ext cx="832759" cy="1551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962E32E-6618-4212-990C-6BC2804841D8}"/>
              </a:ext>
            </a:extLst>
          </p:cNvPr>
          <p:cNvCxnSpPr>
            <a:cxnSpLocks/>
          </p:cNvCxnSpPr>
          <p:nvPr/>
        </p:nvCxnSpPr>
        <p:spPr>
          <a:xfrm flipH="1">
            <a:off x="7130145" y="2630532"/>
            <a:ext cx="936170" cy="1649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Content Placeholder 2">
            <a:extLst>
              <a:ext uri="{FF2B5EF4-FFF2-40B4-BE49-F238E27FC236}">
                <a16:creationId xmlns:a16="http://schemas.microsoft.com/office/drawing/2014/main" id="{D4CD7B24-2EAC-4D1B-8D21-C8D3357475DE}"/>
              </a:ext>
            </a:extLst>
          </p:cNvPr>
          <p:cNvSpPr txBox="1">
            <a:spLocks/>
          </p:cNvSpPr>
          <p:nvPr/>
        </p:nvSpPr>
        <p:spPr>
          <a:xfrm>
            <a:off x="7217231" y="2066580"/>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Rep-like protein</a:t>
            </a:r>
          </a:p>
        </p:txBody>
      </p:sp>
      <p:sp>
        <p:nvSpPr>
          <p:cNvPr id="17" name="Content Placeholder 2">
            <a:extLst>
              <a:ext uri="{FF2B5EF4-FFF2-40B4-BE49-F238E27FC236}">
                <a16:creationId xmlns:a16="http://schemas.microsoft.com/office/drawing/2014/main" id="{C1000119-0BED-484D-B1FD-405CCF41BA87}"/>
              </a:ext>
            </a:extLst>
          </p:cNvPr>
          <p:cNvSpPr txBox="1">
            <a:spLocks/>
          </p:cNvSpPr>
          <p:nvPr/>
        </p:nvSpPr>
        <p:spPr>
          <a:xfrm>
            <a:off x="2652304" y="2053452"/>
            <a:ext cx="6155871" cy="14375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400" dirty="0"/>
              <a:t>Stem-loop structure</a:t>
            </a:r>
          </a:p>
        </p:txBody>
      </p:sp>
      <p:sp>
        <p:nvSpPr>
          <p:cNvPr id="4" name="Rectangle 3">
            <a:extLst>
              <a:ext uri="{FF2B5EF4-FFF2-40B4-BE49-F238E27FC236}">
                <a16:creationId xmlns:a16="http://schemas.microsoft.com/office/drawing/2014/main" id="{FAA69EAB-A9C0-4FE5-ACA0-B3B723AC5C23}"/>
              </a:ext>
            </a:extLst>
          </p:cNvPr>
          <p:cNvSpPr/>
          <p:nvPr/>
        </p:nvSpPr>
        <p:spPr>
          <a:xfrm>
            <a:off x="6911147" y="2040324"/>
            <a:ext cx="2636872" cy="577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DDE2A22-3287-4190-A1C2-613C5B3BCC81}"/>
              </a:ext>
            </a:extLst>
          </p:cNvPr>
          <p:cNvSpPr txBox="1"/>
          <p:nvPr/>
        </p:nvSpPr>
        <p:spPr>
          <a:xfrm>
            <a:off x="8207829" y="2879081"/>
            <a:ext cx="2511879"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70C0"/>
                </a:solidFill>
              </a:rPr>
              <a:t>FTL and YXXK motifs</a:t>
            </a:r>
          </a:p>
          <a:p>
            <a:pPr marL="285750" indent="-285750">
              <a:buFont typeface="Arial" panose="020B0604020202020204" pitchFamily="34" charset="0"/>
              <a:buChar char="•"/>
            </a:pPr>
            <a:r>
              <a:rPr lang="en-US" dirty="0">
                <a:solidFill>
                  <a:srgbClr val="0070C0"/>
                </a:solidFill>
              </a:rPr>
              <a:t>Essential tyrosine</a:t>
            </a:r>
          </a:p>
        </p:txBody>
      </p:sp>
    </p:spTree>
    <p:extLst>
      <p:ext uri="{BB962C8B-B14F-4D97-AF65-F5344CB8AC3E}">
        <p14:creationId xmlns:p14="http://schemas.microsoft.com/office/powerpoint/2010/main" val="2475752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pic>
        <p:nvPicPr>
          <p:cNvPr id="3" name="Picture 2">
            <a:extLst>
              <a:ext uri="{FF2B5EF4-FFF2-40B4-BE49-F238E27FC236}">
                <a16:creationId xmlns:a16="http://schemas.microsoft.com/office/drawing/2014/main" id="{882A13FA-70FF-4488-B1D4-0300B7E04D86}"/>
              </a:ext>
            </a:extLst>
          </p:cNvPr>
          <p:cNvPicPr>
            <a:picLocks noChangeAspect="1"/>
          </p:cNvPicPr>
          <p:nvPr/>
        </p:nvPicPr>
        <p:blipFill>
          <a:blip r:embed="rId3"/>
          <a:stretch>
            <a:fillRect/>
          </a:stretch>
        </p:blipFill>
        <p:spPr>
          <a:xfrm>
            <a:off x="1319212" y="1464945"/>
            <a:ext cx="9553575" cy="5324475"/>
          </a:xfrm>
          <a:prstGeom prst="rect">
            <a:avLst/>
          </a:prstGeom>
        </p:spPr>
      </p:pic>
      <p:sp>
        <p:nvSpPr>
          <p:cNvPr id="7" name="Rectangle 6">
            <a:extLst>
              <a:ext uri="{FF2B5EF4-FFF2-40B4-BE49-F238E27FC236}">
                <a16:creationId xmlns:a16="http://schemas.microsoft.com/office/drawing/2014/main" id="{2AAA182A-16BA-44EB-A680-5B21AA8F955A}"/>
              </a:ext>
            </a:extLst>
          </p:cNvPr>
          <p:cNvSpPr/>
          <p:nvPr/>
        </p:nvSpPr>
        <p:spPr>
          <a:xfrm>
            <a:off x="1342072" y="3040380"/>
            <a:ext cx="8853488" cy="217170"/>
          </a:xfrm>
          <a:prstGeom prst="rect">
            <a:avLst/>
          </a:prstGeom>
          <a:solidFill>
            <a:srgbClr val="FFFF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6108CE-DF0B-4A77-B8CB-354A8DA985AC}"/>
              </a:ext>
            </a:extLst>
          </p:cNvPr>
          <p:cNvSpPr txBox="1"/>
          <p:nvPr/>
        </p:nvSpPr>
        <p:spPr>
          <a:xfrm>
            <a:off x="8743949" y="6521990"/>
            <a:ext cx="2231707" cy="369332"/>
          </a:xfrm>
          <a:prstGeom prst="rect">
            <a:avLst/>
          </a:prstGeom>
          <a:noFill/>
        </p:spPr>
        <p:txBody>
          <a:bodyPr wrap="square" rtlCol="0">
            <a:spAutoFit/>
          </a:bodyPr>
          <a:lstStyle/>
          <a:p>
            <a:r>
              <a:rPr lang="en-US" dirty="0" err="1"/>
              <a:t>Krupovic</a:t>
            </a:r>
            <a:r>
              <a:rPr lang="en-US" dirty="0"/>
              <a:t> et al. (2020)</a:t>
            </a:r>
          </a:p>
        </p:txBody>
      </p:sp>
    </p:spTree>
    <p:extLst>
      <p:ext uri="{BB962C8B-B14F-4D97-AF65-F5344CB8AC3E}">
        <p14:creationId xmlns:p14="http://schemas.microsoft.com/office/powerpoint/2010/main" val="276086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D400-9946-4F00-A0C0-4B53F5D7A53E}"/>
              </a:ext>
            </a:extLst>
          </p:cNvPr>
          <p:cNvSpPr>
            <a:spLocks noGrp="1"/>
          </p:cNvSpPr>
          <p:nvPr>
            <p:ph type="title"/>
          </p:nvPr>
        </p:nvSpPr>
        <p:spPr>
          <a:xfrm>
            <a:off x="2231136" y="572806"/>
            <a:ext cx="7729728" cy="1188720"/>
          </a:xfrm>
        </p:spPr>
        <p:txBody>
          <a:bodyPr/>
          <a:lstStyle/>
          <a:p>
            <a:r>
              <a:rPr lang="en-US" dirty="0"/>
              <a:t>Contents</a:t>
            </a:r>
          </a:p>
        </p:txBody>
      </p:sp>
      <p:sp>
        <p:nvSpPr>
          <p:cNvPr id="3" name="Content Placeholder 2">
            <a:extLst>
              <a:ext uri="{FF2B5EF4-FFF2-40B4-BE49-F238E27FC236}">
                <a16:creationId xmlns:a16="http://schemas.microsoft.com/office/drawing/2014/main" id="{C00D0DDF-F6E0-4729-88E8-9694841406B9}"/>
              </a:ext>
            </a:extLst>
          </p:cNvPr>
          <p:cNvSpPr>
            <a:spLocks noGrp="1"/>
          </p:cNvSpPr>
          <p:nvPr>
            <p:ph idx="1"/>
          </p:nvPr>
        </p:nvSpPr>
        <p:spPr>
          <a:xfrm>
            <a:off x="3104024" y="2249715"/>
            <a:ext cx="5983951" cy="4194629"/>
          </a:xfrm>
        </p:spPr>
        <p:txBody>
          <a:bodyPr>
            <a:normAutofit/>
          </a:bodyPr>
          <a:lstStyle/>
          <a:p>
            <a:pPr marL="400050" indent="-400050">
              <a:buClr>
                <a:schemeClr val="accent2">
                  <a:lumMod val="50000"/>
                </a:schemeClr>
              </a:buClr>
              <a:buAutoNum type="romanUcPeriod"/>
            </a:pPr>
            <a:r>
              <a:rPr lang="en-US" b="1" dirty="0"/>
              <a:t>Introduction</a:t>
            </a:r>
          </a:p>
          <a:p>
            <a:pPr marL="400050" indent="-400050">
              <a:buClr>
                <a:schemeClr val="accent2">
                  <a:lumMod val="50000"/>
                </a:schemeClr>
              </a:buClr>
              <a:buAutoNum type="romanUcPeriod"/>
            </a:pPr>
            <a:r>
              <a:rPr lang="en-US" b="1" dirty="0"/>
              <a:t>The genome</a:t>
            </a:r>
          </a:p>
          <a:p>
            <a:pPr lvl="1">
              <a:buFontTx/>
              <a:buChar char="-"/>
            </a:pPr>
            <a:r>
              <a:rPr lang="en-US" dirty="0"/>
              <a:t>Structure</a:t>
            </a:r>
          </a:p>
          <a:p>
            <a:pPr lvl="1">
              <a:buFontTx/>
              <a:buChar char="-"/>
            </a:pPr>
            <a:r>
              <a:rPr lang="en-US" dirty="0"/>
              <a:t>Host-virus interactions</a:t>
            </a:r>
          </a:p>
          <a:p>
            <a:pPr lvl="1">
              <a:buFontTx/>
              <a:buChar char="-"/>
            </a:pPr>
            <a:r>
              <a:rPr lang="en-US" dirty="0"/>
              <a:t>Replication</a:t>
            </a:r>
          </a:p>
          <a:p>
            <a:pPr lvl="1">
              <a:buFontTx/>
              <a:buChar char="-"/>
            </a:pPr>
            <a:r>
              <a:rPr lang="en-US" dirty="0"/>
              <a:t>Mechanisms for accumulating genomic diversity</a:t>
            </a:r>
          </a:p>
          <a:p>
            <a:pPr marL="400050" indent="-400050">
              <a:buClr>
                <a:schemeClr val="accent2">
                  <a:lumMod val="50000"/>
                </a:schemeClr>
              </a:buClr>
              <a:buFont typeface="+mj-lt"/>
              <a:buAutoNum type="romanUcPeriod"/>
            </a:pPr>
            <a:r>
              <a:rPr lang="en-US" b="1" dirty="0"/>
              <a:t>Potential for the emergence of infectious diseases</a:t>
            </a:r>
          </a:p>
          <a:p>
            <a:pPr lvl="1">
              <a:buFontTx/>
              <a:buChar char="-"/>
            </a:pPr>
            <a:r>
              <a:rPr lang="en-US" dirty="0"/>
              <a:t>Transmission routes</a:t>
            </a:r>
          </a:p>
          <a:p>
            <a:pPr lvl="1">
              <a:buFontTx/>
              <a:buChar char="-"/>
            </a:pPr>
            <a:r>
              <a:rPr lang="en-US" dirty="0"/>
              <a:t>Cross-species transmission</a:t>
            </a:r>
          </a:p>
          <a:p>
            <a:pPr lvl="1">
              <a:buFontTx/>
              <a:buChar char="-"/>
            </a:pPr>
            <a:r>
              <a:rPr lang="en-US" dirty="0"/>
              <a:t>Risk of zoonoses</a:t>
            </a:r>
          </a:p>
          <a:p>
            <a:pPr lvl="1">
              <a:buFontTx/>
              <a:buChar char="-"/>
            </a:pPr>
            <a:r>
              <a:rPr lang="en-US" dirty="0"/>
              <a:t>Animal reservoirs</a:t>
            </a:r>
          </a:p>
        </p:txBody>
      </p:sp>
    </p:spTree>
    <p:extLst>
      <p:ext uri="{BB962C8B-B14F-4D97-AF65-F5344CB8AC3E}">
        <p14:creationId xmlns:p14="http://schemas.microsoft.com/office/powerpoint/2010/main" val="232276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367D5A5-C83C-44C3-8FA0-6E824CB17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23" y="-4961863"/>
            <a:ext cx="11562075" cy="11691260"/>
          </a:xfrm>
          <a:prstGeom prst="rect">
            <a:avLst/>
          </a:prstGeom>
        </p:spPr>
      </p:pic>
      <p:sp>
        <p:nvSpPr>
          <p:cNvPr id="6" name="Rectangle 5">
            <a:extLst>
              <a:ext uri="{FF2B5EF4-FFF2-40B4-BE49-F238E27FC236}">
                <a16:creationId xmlns:a16="http://schemas.microsoft.com/office/drawing/2014/main" id="{D26F6CB3-D7DB-4A8A-A8F5-6206E0A1E18E}"/>
              </a:ext>
            </a:extLst>
          </p:cNvPr>
          <p:cNvSpPr/>
          <p:nvPr/>
        </p:nvSpPr>
        <p:spPr>
          <a:xfrm>
            <a:off x="326575" y="-718457"/>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Replication</a:t>
            </a:r>
          </a:p>
        </p:txBody>
      </p:sp>
      <p:sp>
        <p:nvSpPr>
          <p:cNvPr id="5" name="TextBox 4">
            <a:extLst>
              <a:ext uri="{FF2B5EF4-FFF2-40B4-BE49-F238E27FC236}">
                <a16:creationId xmlns:a16="http://schemas.microsoft.com/office/drawing/2014/main" id="{4A9D935D-804F-41A8-9082-183A9C9E6755}"/>
              </a:ext>
            </a:extLst>
          </p:cNvPr>
          <p:cNvSpPr txBox="1"/>
          <p:nvPr/>
        </p:nvSpPr>
        <p:spPr>
          <a:xfrm>
            <a:off x="474323" y="1397333"/>
            <a:ext cx="5621677" cy="461665"/>
          </a:xfrm>
          <a:prstGeom prst="rect">
            <a:avLst/>
          </a:prstGeom>
          <a:noFill/>
        </p:spPr>
        <p:txBody>
          <a:bodyPr wrap="square" rtlCol="0">
            <a:spAutoFit/>
          </a:bodyPr>
          <a:lstStyle/>
          <a:p>
            <a:r>
              <a:rPr lang="en-US" sz="2400" u="sng" dirty="0"/>
              <a:t>Proposed mechanism of Rep-like protein</a:t>
            </a:r>
          </a:p>
        </p:txBody>
      </p:sp>
      <p:sp>
        <p:nvSpPr>
          <p:cNvPr id="7" name="Rectangle 6">
            <a:extLst>
              <a:ext uri="{FF2B5EF4-FFF2-40B4-BE49-F238E27FC236}">
                <a16:creationId xmlns:a16="http://schemas.microsoft.com/office/drawing/2014/main" id="{95288C97-7DCC-4810-892E-A186EE4D8406}"/>
              </a:ext>
            </a:extLst>
          </p:cNvPr>
          <p:cNvSpPr/>
          <p:nvPr/>
        </p:nvSpPr>
        <p:spPr>
          <a:xfrm>
            <a:off x="326575" y="6322925"/>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686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DDA877-66A4-488D-8870-FBB39225C970}"/>
              </a:ext>
            </a:extLst>
          </p:cNvPr>
          <p:cNvSpPr/>
          <p:nvPr/>
        </p:nvSpPr>
        <p:spPr>
          <a:xfrm>
            <a:off x="-1068860" y="1355890"/>
            <a:ext cx="15736330" cy="4198943"/>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ADE71D7-6889-4B93-8BA5-B569C1796C28}"/>
              </a:ext>
            </a:extLst>
          </p:cNvPr>
          <p:cNvSpPr>
            <a:spLocks noGrp="1"/>
          </p:cNvSpPr>
          <p:nvPr>
            <p:ph type="title"/>
          </p:nvPr>
        </p:nvSpPr>
        <p:spPr>
          <a:xfrm>
            <a:off x="2231136" y="88283"/>
            <a:ext cx="7729728" cy="1188720"/>
          </a:xfrm>
        </p:spPr>
        <p:txBody>
          <a:bodyPr/>
          <a:lstStyle/>
          <a:p>
            <a:r>
              <a:rPr lang="en-US" dirty="0"/>
              <a:t>Genomic Diversity</a:t>
            </a:r>
          </a:p>
        </p:txBody>
      </p:sp>
      <p:sp>
        <p:nvSpPr>
          <p:cNvPr id="3" name="Content Placeholder 2">
            <a:extLst>
              <a:ext uri="{FF2B5EF4-FFF2-40B4-BE49-F238E27FC236}">
                <a16:creationId xmlns:a16="http://schemas.microsoft.com/office/drawing/2014/main" id="{65F426AF-793E-41BB-BA58-9D27ED594968}"/>
              </a:ext>
            </a:extLst>
          </p:cNvPr>
          <p:cNvSpPr>
            <a:spLocks noGrp="1"/>
          </p:cNvSpPr>
          <p:nvPr>
            <p:ph idx="1"/>
          </p:nvPr>
        </p:nvSpPr>
        <p:spPr>
          <a:xfrm>
            <a:off x="2231136" y="2452850"/>
            <a:ext cx="7729728" cy="3101983"/>
          </a:xfrm>
        </p:spPr>
        <p:txBody>
          <a:bodyPr/>
          <a:lstStyle/>
          <a:p>
            <a:endParaRPr lang="en-US" dirty="0"/>
          </a:p>
        </p:txBody>
      </p:sp>
      <p:pic>
        <p:nvPicPr>
          <p:cNvPr id="1026" name="Picture 2">
            <a:extLst>
              <a:ext uri="{FF2B5EF4-FFF2-40B4-BE49-F238E27FC236}">
                <a16:creationId xmlns:a16="http://schemas.microsoft.com/office/drawing/2014/main" id="{DD864640-D09B-4515-90BD-459523F4D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92" y="1355891"/>
            <a:ext cx="4953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1C7E2B0-C834-40F0-B0C5-1E60851CE897}"/>
              </a:ext>
            </a:extLst>
          </p:cNvPr>
          <p:cNvPicPr>
            <a:picLocks noChangeAspect="1"/>
          </p:cNvPicPr>
          <p:nvPr/>
        </p:nvPicPr>
        <p:blipFill>
          <a:blip r:embed="rId4"/>
          <a:stretch>
            <a:fillRect/>
          </a:stretch>
        </p:blipFill>
        <p:spPr>
          <a:xfrm>
            <a:off x="5087891" y="1355890"/>
            <a:ext cx="7422301" cy="4105954"/>
          </a:xfrm>
          <a:prstGeom prst="rect">
            <a:avLst/>
          </a:prstGeom>
        </p:spPr>
      </p:pic>
      <p:sp>
        <p:nvSpPr>
          <p:cNvPr id="4" name="TextBox 3">
            <a:extLst>
              <a:ext uri="{FF2B5EF4-FFF2-40B4-BE49-F238E27FC236}">
                <a16:creationId xmlns:a16="http://schemas.microsoft.com/office/drawing/2014/main" id="{2F782782-DD2C-4F7D-A9AA-DF0E42F99F51}"/>
              </a:ext>
            </a:extLst>
          </p:cNvPr>
          <p:cNvSpPr txBox="1"/>
          <p:nvPr/>
        </p:nvSpPr>
        <p:spPr>
          <a:xfrm>
            <a:off x="0" y="5163555"/>
            <a:ext cx="4312508" cy="307777"/>
          </a:xfrm>
          <a:prstGeom prst="rect">
            <a:avLst/>
          </a:prstGeom>
          <a:noFill/>
        </p:spPr>
        <p:txBody>
          <a:bodyPr wrap="square" rtlCol="0">
            <a:spAutoFit/>
          </a:bodyPr>
          <a:lstStyle/>
          <a:p>
            <a:r>
              <a:rPr lang="en-US" sz="1400" dirty="0"/>
              <a:t>Kaczorowska and van der Hoek (2020)</a:t>
            </a:r>
          </a:p>
        </p:txBody>
      </p:sp>
      <p:sp>
        <p:nvSpPr>
          <p:cNvPr id="7" name="TextBox 6">
            <a:extLst>
              <a:ext uri="{FF2B5EF4-FFF2-40B4-BE49-F238E27FC236}">
                <a16:creationId xmlns:a16="http://schemas.microsoft.com/office/drawing/2014/main" id="{EA1F8730-B450-4DE6-9C39-EB0094EF238C}"/>
              </a:ext>
            </a:extLst>
          </p:cNvPr>
          <p:cNvSpPr txBox="1"/>
          <p:nvPr/>
        </p:nvSpPr>
        <p:spPr>
          <a:xfrm>
            <a:off x="3581560" y="5822169"/>
            <a:ext cx="5937812" cy="461665"/>
          </a:xfrm>
          <a:prstGeom prst="rect">
            <a:avLst/>
          </a:prstGeom>
          <a:noFill/>
        </p:spPr>
        <p:txBody>
          <a:bodyPr wrap="square" rtlCol="0">
            <a:spAutoFit/>
          </a:bodyPr>
          <a:lstStyle/>
          <a:p>
            <a:r>
              <a:rPr lang="en-US" sz="2400" dirty="0"/>
              <a:t>Problematic for phylogenetic reconstruction</a:t>
            </a:r>
          </a:p>
        </p:txBody>
      </p:sp>
    </p:spTree>
    <p:extLst>
      <p:ext uri="{BB962C8B-B14F-4D97-AF65-F5344CB8AC3E}">
        <p14:creationId xmlns:p14="http://schemas.microsoft.com/office/powerpoint/2010/main" val="675599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03098E8-46CF-45F5-9578-5FAA7684D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938" y="136486"/>
            <a:ext cx="7052124" cy="6858000"/>
          </a:xfrm>
          <a:prstGeom prst="rect">
            <a:avLst/>
          </a:prstGeom>
        </p:spPr>
      </p:pic>
      <p:sp>
        <p:nvSpPr>
          <p:cNvPr id="12" name="Rectangle 11">
            <a:extLst>
              <a:ext uri="{FF2B5EF4-FFF2-40B4-BE49-F238E27FC236}">
                <a16:creationId xmlns:a16="http://schemas.microsoft.com/office/drawing/2014/main" id="{444A013E-7215-439E-A0A3-B74DA639C337}"/>
              </a:ext>
            </a:extLst>
          </p:cNvPr>
          <p:cNvSpPr/>
          <p:nvPr/>
        </p:nvSpPr>
        <p:spPr>
          <a:xfrm>
            <a:off x="9622062" y="136486"/>
            <a:ext cx="2475540" cy="66185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ADEE75-8650-4DFC-8D2D-3CB0FDDBEFB1}"/>
              </a:ext>
            </a:extLst>
          </p:cNvPr>
          <p:cNvSpPr txBox="1"/>
          <p:nvPr/>
        </p:nvSpPr>
        <p:spPr>
          <a:xfrm>
            <a:off x="8674100" y="571500"/>
            <a:ext cx="275136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Inaccurate if sequences are highly divergent</a:t>
            </a:r>
          </a:p>
          <a:p>
            <a:pPr marL="285750" indent="-285750">
              <a:buFont typeface="Arial" panose="020B0604020202020204" pitchFamily="34" charset="0"/>
              <a:buChar char="•"/>
            </a:pPr>
            <a:r>
              <a:rPr lang="en-US" dirty="0"/>
              <a:t>Region-restricted alignments do not capture full genomic diversity</a:t>
            </a:r>
          </a:p>
        </p:txBody>
      </p:sp>
    </p:spTree>
    <p:extLst>
      <p:ext uri="{BB962C8B-B14F-4D97-AF65-F5344CB8AC3E}">
        <p14:creationId xmlns:p14="http://schemas.microsoft.com/office/powerpoint/2010/main" val="3568715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Family-wide Phylogeny</a:t>
            </a:r>
          </a:p>
        </p:txBody>
      </p:sp>
      <p:pic>
        <p:nvPicPr>
          <p:cNvPr id="2052" name="Picture 4">
            <a:extLst>
              <a:ext uri="{FF2B5EF4-FFF2-40B4-BE49-F238E27FC236}">
                <a16:creationId xmlns:a16="http://schemas.microsoft.com/office/drawing/2014/main" id="{0539EAF2-625C-4ECB-A0EE-03F00BF1C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500407" y="96126"/>
            <a:ext cx="5261466" cy="82622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2077A15-F166-4559-A22E-7E806FCB61D8}"/>
              </a:ext>
            </a:extLst>
          </p:cNvPr>
          <p:cNvSpPr txBox="1"/>
          <p:nvPr/>
        </p:nvSpPr>
        <p:spPr>
          <a:xfrm>
            <a:off x="4927435" y="6487581"/>
            <a:ext cx="3463258" cy="369332"/>
          </a:xfrm>
          <a:prstGeom prst="rect">
            <a:avLst/>
          </a:prstGeom>
          <a:noFill/>
        </p:spPr>
        <p:txBody>
          <a:bodyPr wrap="square" rtlCol="0">
            <a:spAutoFit/>
          </a:bodyPr>
          <a:lstStyle/>
          <a:p>
            <a:r>
              <a:rPr lang="en-US" dirty="0"/>
              <a:t>UPGMA; ORF1 (ICTV, 9</a:t>
            </a:r>
            <a:r>
              <a:rPr lang="en-US" baseline="30000" dirty="0"/>
              <a:t>th</a:t>
            </a:r>
            <a:r>
              <a:rPr lang="en-US" dirty="0"/>
              <a:t> report)</a:t>
            </a:r>
          </a:p>
        </p:txBody>
      </p:sp>
    </p:spTree>
    <p:extLst>
      <p:ext uri="{BB962C8B-B14F-4D97-AF65-F5344CB8AC3E}">
        <p14:creationId xmlns:p14="http://schemas.microsoft.com/office/powerpoint/2010/main" val="2628753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 Rates</a:t>
            </a:r>
          </a:p>
        </p:txBody>
      </p:sp>
      <p:pic>
        <p:nvPicPr>
          <p:cNvPr id="6" name="Picture 5">
            <a:extLst>
              <a:ext uri="{FF2B5EF4-FFF2-40B4-BE49-F238E27FC236}">
                <a16:creationId xmlns:a16="http://schemas.microsoft.com/office/drawing/2014/main" id="{E0CF1F29-3509-42AF-91F5-E25368B46A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645920"/>
            <a:ext cx="5486400" cy="5026327"/>
          </a:xfrm>
          <a:prstGeom prst="rect">
            <a:avLst/>
          </a:prstGeom>
          <a:noFill/>
          <a:ln>
            <a:noFill/>
          </a:ln>
        </p:spPr>
      </p:pic>
    </p:spTree>
    <p:extLst>
      <p:ext uri="{BB962C8B-B14F-4D97-AF65-F5344CB8AC3E}">
        <p14:creationId xmlns:p14="http://schemas.microsoft.com/office/powerpoint/2010/main" val="2737390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Mutational Mechanisms</a:t>
            </a:r>
          </a:p>
        </p:txBody>
      </p:sp>
      <p:sp>
        <p:nvSpPr>
          <p:cNvPr id="5" name="Rectangle 4">
            <a:extLst>
              <a:ext uri="{FF2B5EF4-FFF2-40B4-BE49-F238E27FC236}">
                <a16:creationId xmlns:a16="http://schemas.microsoft.com/office/drawing/2014/main" id="{412239C5-D75B-4BA2-BEA3-094353DF5181}"/>
              </a:ext>
            </a:extLst>
          </p:cNvPr>
          <p:cNvSpPr/>
          <p:nvPr/>
        </p:nvSpPr>
        <p:spPr>
          <a:xfrm>
            <a:off x="307521" y="4787901"/>
            <a:ext cx="11576958" cy="2819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E2742D5-8CD8-4DFB-ABEE-43D14B5D7C61}"/>
              </a:ext>
            </a:extLst>
          </p:cNvPr>
          <p:cNvSpPr>
            <a:spLocks noGrp="1"/>
          </p:cNvSpPr>
          <p:nvPr>
            <p:ph idx="1"/>
          </p:nvPr>
        </p:nvSpPr>
        <p:spPr>
          <a:xfrm>
            <a:off x="2231136" y="1833706"/>
            <a:ext cx="7729728" cy="4380827"/>
          </a:xfrm>
        </p:spPr>
        <p:txBody>
          <a:bodyPr/>
          <a:lstStyle/>
          <a:p>
            <a:r>
              <a:rPr lang="en-US" dirty="0"/>
              <a:t>APOBEC-mediated host-editing</a:t>
            </a:r>
          </a:p>
          <a:p>
            <a:r>
              <a:rPr lang="en-US" dirty="0"/>
              <a:t>Recombination</a:t>
            </a:r>
          </a:p>
          <a:p>
            <a:endParaRPr lang="en-US" dirty="0"/>
          </a:p>
          <a:p>
            <a:endParaRPr lang="en-US" dirty="0"/>
          </a:p>
          <a:p>
            <a:endParaRPr lang="en-US" dirty="0"/>
          </a:p>
        </p:txBody>
      </p:sp>
    </p:spTree>
    <p:extLst>
      <p:ext uri="{BB962C8B-B14F-4D97-AF65-F5344CB8AC3E}">
        <p14:creationId xmlns:p14="http://schemas.microsoft.com/office/powerpoint/2010/main" val="526050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Mutational Mechanisms</a:t>
            </a:r>
          </a:p>
        </p:txBody>
      </p:sp>
      <p:pic>
        <p:nvPicPr>
          <p:cNvPr id="4" name="Picture 3">
            <a:extLst>
              <a:ext uri="{FF2B5EF4-FFF2-40B4-BE49-F238E27FC236}">
                <a16:creationId xmlns:a16="http://schemas.microsoft.com/office/drawing/2014/main" id="{E7CD3553-0827-4D45-9F6F-38DCF794066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469" y="1869201"/>
            <a:ext cx="7150100" cy="6011847"/>
          </a:xfrm>
          <a:prstGeom prst="rect">
            <a:avLst/>
          </a:prstGeom>
          <a:noFill/>
          <a:ln>
            <a:noFill/>
          </a:ln>
        </p:spPr>
      </p:pic>
      <p:sp>
        <p:nvSpPr>
          <p:cNvPr id="5" name="Rectangle 4">
            <a:extLst>
              <a:ext uri="{FF2B5EF4-FFF2-40B4-BE49-F238E27FC236}">
                <a16:creationId xmlns:a16="http://schemas.microsoft.com/office/drawing/2014/main" id="{412239C5-D75B-4BA2-BEA3-094353DF5181}"/>
              </a:ext>
            </a:extLst>
          </p:cNvPr>
          <p:cNvSpPr/>
          <p:nvPr/>
        </p:nvSpPr>
        <p:spPr>
          <a:xfrm>
            <a:off x="-1226810" y="4787901"/>
            <a:ext cx="11576958" cy="2819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83C0A48-21CF-4F2B-9986-6F9432ACFABF}"/>
              </a:ext>
            </a:extLst>
          </p:cNvPr>
          <p:cNvSpPr/>
          <p:nvPr/>
        </p:nvSpPr>
        <p:spPr>
          <a:xfrm>
            <a:off x="8342382" y="2575162"/>
            <a:ext cx="3236964" cy="1636345"/>
          </a:xfrm>
          <a:prstGeom prst="rect">
            <a:avLst/>
          </a:prstGeom>
        </p:spPr>
        <p:txBody>
          <a:bodyPr wrap="square">
            <a:spAutoFit/>
          </a:bodyPr>
          <a:lstStyle/>
          <a:p>
            <a:pPr marL="228600" indent="-228600"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rPr>
              <a:t>APOBEC3G targets ssDNA</a:t>
            </a:r>
          </a:p>
          <a:p>
            <a:pPr marL="228600" indent="-228600"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rPr>
              <a:t>More C</a:t>
            </a:r>
            <a:r>
              <a:rPr lang="en-US" dirty="0">
                <a:solidFill>
                  <a:schemeClr val="tx1">
                    <a:lumMod val="85000"/>
                    <a:lumOff val="15000"/>
                  </a:schemeClr>
                </a:solidFill>
                <a:sym typeface="Wingdings" panose="05000000000000000000" pitchFamily="2" charset="2"/>
              </a:rPr>
              <a:t>T on 5’ end of minus strand in HIV (Yu et al. (2004))</a:t>
            </a:r>
          </a:p>
          <a:p>
            <a:r>
              <a:rPr lang="en-US" sz="2000" dirty="0">
                <a:solidFill>
                  <a:srgbClr val="000000"/>
                </a:solidFill>
                <a:latin typeface="Times New Roman" panose="02020603050405020304" pitchFamily="18" charset="0"/>
                <a:sym typeface="Wingdings" panose="05000000000000000000" pitchFamily="2" charset="2"/>
              </a:rPr>
              <a:t> </a:t>
            </a:r>
            <a:endParaRPr lang="en-US" sz="2000" dirty="0"/>
          </a:p>
        </p:txBody>
      </p:sp>
    </p:spTree>
    <p:extLst>
      <p:ext uri="{BB962C8B-B14F-4D97-AF65-F5344CB8AC3E}">
        <p14:creationId xmlns:p14="http://schemas.microsoft.com/office/powerpoint/2010/main" val="2613392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Mutational Mechanisms</a:t>
            </a:r>
          </a:p>
        </p:txBody>
      </p:sp>
      <p:sp>
        <p:nvSpPr>
          <p:cNvPr id="47" name="Rectangle 46">
            <a:extLst>
              <a:ext uri="{FF2B5EF4-FFF2-40B4-BE49-F238E27FC236}">
                <a16:creationId xmlns:a16="http://schemas.microsoft.com/office/drawing/2014/main" id="{CE5A4F91-1153-47B0-BF06-55323129FFB5}"/>
              </a:ext>
            </a:extLst>
          </p:cNvPr>
          <p:cNvSpPr/>
          <p:nvPr/>
        </p:nvSpPr>
        <p:spPr>
          <a:xfrm>
            <a:off x="2600672" y="3002958"/>
            <a:ext cx="1668556" cy="2021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A6829A5-5C4F-4FA1-874F-27AEB8B27824}"/>
              </a:ext>
            </a:extLst>
          </p:cNvPr>
          <p:cNvSpPr/>
          <p:nvPr/>
        </p:nvSpPr>
        <p:spPr>
          <a:xfrm>
            <a:off x="2600671" y="4063219"/>
            <a:ext cx="1654971" cy="2380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Arrow Connector 48">
            <a:extLst>
              <a:ext uri="{FF2B5EF4-FFF2-40B4-BE49-F238E27FC236}">
                <a16:creationId xmlns:a16="http://schemas.microsoft.com/office/drawing/2014/main" id="{FEBDBF29-69C3-4786-80A8-7BE3149EBE4F}"/>
              </a:ext>
            </a:extLst>
          </p:cNvPr>
          <p:cNvCxnSpPr>
            <a:cxnSpLocks/>
          </p:cNvCxnSpPr>
          <p:nvPr/>
        </p:nvCxnSpPr>
        <p:spPr>
          <a:xfrm>
            <a:off x="4508938" y="3686601"/>
            <a:ext cx="1933903" cy="5364"/>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B4835BB-0B53-466C-A38E-F3503B66D4DF}"/>
              </a:ext>
            </a:extLst>
          </p:cNvPr>
          <p:cNvSpPr/>
          <p:nvPr/>
        </p:nvSpPr>
        <p:spPr>
          <a:xfrm>
            <a:off x="6703518" y="3577069"/>
            <a:ext cx="1781867" cy="19609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66900E33-9E41-4625-A616-A7C92BF583FB}"/>
              </a:ext>
            </a:extLst>
          </p:cNvPr>
          <p:cNvSpPr/>
          <p:nvPr/>
        </p:nvSpPr>
        <p:spPr>
          <a:xfrm>
            <a:off x="7714494" y="3579454"/>
            <a:ext cx="1120158" cy="19370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ar: 5 Points 51">
            <a:extLst>
              <a:ext uri="{FF2B5EF4-FFF2-40B4-BE49-F238E27FC236}">
                <a16:creationId xmlns:a16="http://schemas.microsoft.com/office/drawing/2014/main" id="{C82AA251-5AB3-44D2-B849-FD520D405655}"/>
              </a:ext>
            </a:extLst>
          </p:cNvPr>
          <p:cNvSpPr/>
          <p:nvPr/>
        </p:nvSpPr>
        <p:spPr>
          <a:xfrm>
            <a:off x="2656275" y="3982219"/>
            <a:ext cx="222157" cy="319020"/>
          </a:xfrm>
          <a:prstGeom prst="star5">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a:extLst>
              <a:ext uri="{FF2B5EF4-FFF2-40B4-BE49-F238E27FC236}">
                <a16:creationId xmlns:a16="http://schemas.microsoft.com/office/drawing/2014/main" id="{4A3E006C-79DF-43F0-8D70-DCE77BCD709C}"/>
              </a:ext>
            </a:extLst>
          </p:cNvPr>
          <p:cNvSpPr/>
          <p:nvPr/>
        </p:nvSpPr>
        <p:spPr>
          <a:xfrm>
            <a:off x="3458226" y="2978578"/>
            <a:ext cx="179987" cy="226505"/>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2EBACF83-D7A0-473D-AAFE-0F345AD30597}"/>
              </a:ext>
            </a:extLst>
          </p:cNvPr>
          <p:cNvSpPr/>
          <p:nvPr/>
        </p:nvSpPr>
        <p:spPr>
          <a:xfrm>
            <a:off x="8109557" y="3549610"/>
            <a:ext cx="179987" cy="226505"/>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tar: 5 Points 54">
            <a:extLst>
              <a:ext uri="{FF2B5EF4-FFF2-40B4-BE49-F238E27FC236}">
                <a16:creationId xmlns:a16="http://schemas.microsoft.com/office/drawing/2014/main" id="{0F694D27-6D02-4B7D-A406-A36F2310C0A1}"/>
              </a:ext>
            </a:extLst>
          </p:cNvPr>
          <p:cNvSpPr/>
          <p:nvPr/>
        </p:nvSpPr>
        <p:spPr>
          <a:xfrm>
            <a:off x="6788931" y="3512011"/>
            <a:ext cx="222157" cy="319020"/>
          </a:xfrm>
          <a:prstGeom prst="star5">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08995816-F508-4B31-A1E1-B8FCFAE471BE}"/>
              </a:ext>
            </a:extLst>
          </p:cNvPr>
          <p:cNvCxnSpPr>
            <a:cxnSpLocks/>
            <a:stCxn id="51" idx="1"/>
            <a:endCxn id="69" idx="2"/>
          </p:cNvCxnSpPr>
          <p:nvPr/>
        </p:nvCxnSpPr>
        <p:spPr>
          <a:xfrm flipV="1">
            <a:off x="7714494" y="2906793"/>
            <a:ext cx="688794" cy="769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83848CC-1C56-45C6-87D3-761622E1465B}"/>
              </a:ext>
            </a:extLst>
          </p:cNvPr>
          <p:cNvSpPr txBox="1"/>
          <p:nvPr/>
        </p:nvSpPr>
        <p:spPr>
          <a:xfrm>
            <a:off x="7238511" y="2322018"/>
            <a:ext cx="2329554" cy="584775"/>
          </a:xfrm>
          <a:prstGeom prst="rect">
            <a:avLst/>
          </a:prstGeom>
          <a:noFill/>
        </p:spPr>
        <p:txBody>
          <a:bodyPr wrap="square" rtlCol="0">
            <a:spAutoFit/>
          </a:bodyPr>
          <a:lstStyle/>
          <a:p>
            <a:pPr algn="ctr"/>
            <a:r>
              <a:rPr lang="en-US" sz="1600" dirty="0"/>
              <a:t>Recombination breakpoint</a:t>
            </a:r>
          </a:p>
        </p:txBody>
      </p:sp>
      <p:cxnSp>
        <p:nvCxnSpPr>
          <p:cNvPr id="71" name="Straight Connector 70">
            <a:extLst>
              <a:ext uri="{FF2B5EF4-FFF2-40B4-BE49-F238E27FC236}">
                <a16:creationId xmlns:a16="http://schemas.microsoft.com/office/drawing/2014/main" id="{9CA8FE9B-3B2C-4BCB-BB93-A4076838C8BB}"/>
              </a:ext>
            </a:extLst>
          </p:cNvPr>
          <p:cNvCxnSpPr>
            <a:cxnSpLocks/>
            <a:stCxn id="52" idx="0"/>
          </p:cNvCxnSpPr>
          <p:nvPr/>
        </p:nvCxnSpPr>
        <p:spPr>
          <a:xfrm flipV="1">
            <a:off x="2767354" y="2316389"/>
            <a:ext cx="220865" cy="16658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4379D8C-F593-4B1C-851A-8DDE975FB01C}"/>
              </a:ext>
            </a:extLst>
          </p:cNvPr>
          <p:cNvSpPr txBox="1"/>
          <p:nvPr/>
        </p:nvSpPr>
        <p:spPr>
          <a:xfrm>
            <a:off x="2529985" y="1981551"/>
            <a:ext cx="1654971" cy="400110"/>
          </a:xfrm>
          <a:prstGeom prst="rect">
            <a:avLst/>
          </a:prstGeom>
          <a:noFill/>
        </p:spPr>
        <p:txBody>
          <a:bodyPr wrap="square" rtlCol="0">
            <a:spAutoFit/>
          </a:bodyPr>
          <a:lstStyle/>
          <a:p>
            <a:pPr algn="ctr"/>
            <a:r>
              <a:rPr lang="en-US" sz="2000" dirty="0"/>
              <a:t>Mutations</a:t>
            </a:r>
          </a:p>
        </p:txBody>
      </p:sp>
      <p:cxnSp>
        <p:nvCxnSpPr>
          <p:cNvPr id="73" name="Straight Connector 72">
            <a:extLst>
              <a:ext uri="{FF2B5EF4-FFF2-40B4-BE49-F238E27FC236}">
                <a16:creationId xmlns:a16="http://schemas.microsoft.com/office/drawing/2014/main" id="{3A010A22-7617-4525-B01C-08CB0847B161}"/>
              </a:ext>
            </a:extLst>
          </p:cNvPr>
          <p:cNvCxnSpPr>
            <a:cxnSpLocks/>
            <a:stCxn id="53" idx="0"/>
          </p:cNvCxnSpPr>
          <p:nvPr/>
        </p:nvCxnSpPr>
        <p:spPr>
          <a:xfrm flipH="1" flipV="1">
            <a:off x="2988220" y="2315754"/>
            <a:ext cx="560000" cy="662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44B61021-907D-4268-B9CE-1538AB73ABD9}"/>
              </a:ext>
            </a:extLst>
          </p:cNvPr>
          <p:cNvSpPr/>
          <p:nvPr/>
        </p:nvSpPr>
        <p:spPr>
          <a:xfrm>
            <a:off x="3867807" y="2917303"/>
            <a:ext cx="150419" cy="3330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53C14C4B-E687-4434-957B-965F3C4BC563}"/>
              </a:ext>
            </a:extLst>
          </p:cNvPr>
          <p:cNvSpPr/>
          <p:nvPr/>
        </p:nvSpPr>
        <p:spPr>
          <a:xfrm>
            <a:off x="8455566" y="3490114"/>
            <a:ext cx="150419" cy="3330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iamond 88">
            <a:extLst>
              <a:ext uri="{FF2B5EF4-FFF2-40B4-BE49-F238E27FC236}">
                <a16:creationId xmlns:a16="http://schemas.microsoft.com/office/drawing/2014/main" id="{2C9D5079-46E0-4355-A0D3-0EDC50930924}"/>
              </a:ext>
            </a:extLst>
          </p:cNvPr>
          <p:cNvSpPr/>
          <p:nvPr/>
        </p:nvSpPr>
        <p:spPr>
          <a:xfrm>
            <a:off x="2988219" y="4010669"/>
            <a:ext cx="220865" cy="319020"/>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Diamond 89">
            <a:extLst>
              <a:ext uri="{FF2B5EF4-FFF2-40B4-BE49-F238E27FC236}">
                <a16:creationId xmlns:a16="http://schemas.microsoft.com/office/drawing/2014/main" id="{19720838-05FE-4576-A3AA-D5A9D0251694}"/>
              </a:ext>
            </a:extLst>
          </p:cNvPr>
          <p:cNvSpPr/>
          <p:nvPr/>
        </p:nvSpPr>
        <p:spPr>
          <a:xfrm>
            <a:off x="7071476" y="3532455"/>
            <a:ext cx="220865" cy="319020"/>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3B9DE68-925A-46A1-9E71-4DA400EE3BF0}"/>
              </a:ext>
            </a:extLst>
          </p:cNvPr>
          <p:cNvCxnSpPr>
            <a:cxnSpLocks/>
            <a:stCxn id="87" idx="0"/>
          </p:cNvCxnSpPr>
          <p:nvPr/>
        </p:nvCxnSpPr>
        <p:spPr>
          <a:xfrm flipH="1" flipV="1">
            <a:off x="2988219" y="2315749"/>
            <a:ext cx="954798" cy="601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3303FC-17FF-4EB0-9E5D-8C0AB09F0011}"/>
              </a:ext>
            </a:extLst>
          </p:cNvPr>
          <p:cNvCxnSpPr>
            <a:cxnSpLocks/>
            <a:stCxn id="89" idx="0"/>
          </p:cNvCxnSpPr>
          <p:nvPr/>
        </p:nvCxnSpPr>
        <p:spPr>
          <a:xfrm flipH="1" flipV="1">
            <a:off x="2988220" y="2315743"/>
            <a:ext cx="110432" cy="1694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C9BD377-AC98-492A-9857-39283F30DEA9}"/>
              </a:ext>
            </a:extLst>
          </p:cNvPr>
          <p:cNvSpPr txBox="1"/>
          <p:nvPr/>
        </p:nvSpPr>
        <p:spPr>
          <a:xfrm>
            <a:off x="4494187" y="3278649"/>
            <a:ext cx="1767489" cy="400110"/>
          </a:xfrm>
          <a:prstGeom prst="rect">
            <a:avLst/>
          </a:prstGeom>
          <a:noFill/>
        </p:spPr>
        <p:txBody>
          <a:bodyPr wrap="square" rtlCol="0">
            <a:spAutoFit/>
          </a:bodyPr>
          <a:lstStyle/>
          <a:p>
            <a:pPr algn="ctr"/>
            <a:r>
              <a:rPr lang="en-US" sz="2000" dirty="0"/>
              <a:t>Recombination</a:t>
            </a:r>
          </a:p>
        </p:txBody>
      </p:sp>
    </p:spTree>
    <p:extLst>
      <p:ext uri="{BB962C8B-B14F-4D97-AF65-F5344CB8AC3E}">
        <p14:creationId xmlns:p14="http://schemas.microsoft.com/office/powerpoint/2010/main" val="797936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2239C5-D75B-4BA2-BEA3-094353DF5181}"/>
              </a:ext>
            </a:extLst>
          </p:cNvPr>
          <p:cNvSpPr/>
          <p:nvPr/>
        </p:nvSpPr>
        <p:spPr>
          <a:xfrm>
            <a:off x="-1251858" y="-947755"/>
            <a:ext cx="11576958" cy="2819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Mutational Mechanisms</a:t>
            </a:r>
          </a:p>
        </p:txBody>
      </p:sp>
      <p:sp>
        <p:nvSpPr>
          <p:cNvPr id="6" name="TextBox 5">
            <a:extLst>
              <a:ext uri="{FF2B5EF4-FFF2-40B4-BE49-F238E27FC236}">
                <a16:creationId xmlns:a16="http://schemas.microsoft.com/office/drawing/2014/main" id="{049A5624-5AA0-4C99-82F2-5590818FB156}"/>
              </a:ext>
            </a:extLst>
          </p:cNvPr>
          <p:cNvSpPr txBox="1"/>
          <p:nvPr/>
        </p:nvSpPr>
        <p:spPr>
          <a:xfrm>
            <a:off x="2201194" y="1769317"/>
            <a:ext cx="7729728" cy="3477875"/>
          </a:xfrm>
          <a:prstGeom prst="rect">
            <a:avLst/>
          </a:prstGeom>
          <a:noFill/>
        </p:spPr>
        <p:txBody>
          <a:bodyPr wrap="square" rtlCol="0">
            <a:spAutoFit/>
          </a:bodyPr>
          <a:lstStyle/>
          <a:p>
            <a:r>
              <a:rPr lang="en-US" sz="2000" u="sng" dirty="0"/>
              <a:t>Recombination in anelloviruses</a:t>
            </a:r>
          </a:p>
          <a:p>
            <a:pPr marL="342900" indent="-342900">
              <a:buFont typeface="Arial" panose="020B0604020202020204" pitchFamily="34" charset="0"/>
              <a:buChar char="•"/>
            </a:pPr>
            <a:r>
              <a:rPr lang="en-US" sz="2000" dirty="0"/>
              <a:t>Found in seal, human and pig anelloviruses</a:t>
            </a:r>
          </a:p>
          <a:p>
            <a:pPr marL="342900" indent="-342900">
              <a:buFont typeface="Arial" panose="020B0604020202020204" pitchFamily="34" charset="0"/>
              <a:buChar char="•"/>
            </a:pPr>
            <a:r>
              <a:rPr lang="en-US" sz="2000" dirty="0"/>
              <a:t>89% of seal-associated anelloviruses had at least one recombination event (</a:t>
            </a:r>
            <a:r>
              <a:rPr lang="en-US" sz="2000" dirty="0" err="1"/>
              <a:t>Fahsbender</a:t>
            </a:r>
            <a:r>
              <a:rPr lang="en-US" sz="2000" dirty="0"/>
              <a:t> et al. (2017))</a:t>
            </a:r>
          </a:p>
          <a:p>
            <a:pPr marL="342900" indent="-342900">
              <a:buFont typeface="Arial" panose="020B0604020202020204" pitchFamily="34" charset="0"/>
              <a:buChar char="•"/>
            </a:pPr>
            <a:r>
              <a:rPr lang="en-US" sz="2000" dirty="0"/>
              <a:t>Recombination events in UTR region (</a:t>
            </a:r>
            <a:r>
              <a:rPr lang="en-US" sz="2000" dirty="0" err="1"/>
              <a:t>Fahsbender</a:t>
            </a:r>
            <a:r>
              <a:rPr lang="en-US" sz="2000" dirty="0"/>
              <a:t> et al. (2017))</a:t>
            </a:r>
          </a:p>
          <a:p>
            <a:pPr marL="342900" indent="-342900">
              <a:buFont typeface="Arial" panose="020B0604020202020204" pitchFamily="34" charset="0"/>
              <a:buChar char="•"/>
            </a:pPr>
            <a:r>
              <a:rPr lang="en-US" sz="2000" dirty="0"/>
              <a:t>Recombination between </a:t>
            </a:r>
            <a:r>
              <a:rPr lang="en-US" sz="2000" dirty="0" err="1"/>
              <a:t>TTSuVs</a:t>
            </a:r>
            <a:r>
              <a:rPr lang="en-US" sz="2000" dirty="0"/>
              <a:t> in wild boars and domestic pigs (</a:t>
            </a:r>
            <a:r>
              <a:rPr lang="en-US" sz="2000" dirty="0" err="1"/>
              <a:t>Cadar</a:t>
            </a:r>
            <a:r>
              <a:rPr lang="en-US" sz="2000" dirty="0"/>
              <a:t> et al. (2013))</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4165490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CD3553-0827-4D45-9F6F-38DCF794066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6900" y="-1557617"/>
            <a:ext cx="7990855" cy="7208609"/>
          </a:xfrm>
          <a:prstGeom prst="rect">
            <a:avLst/>
          </a:prstGeom>
          <a:noFill/>
          <a:ln>
            <a:noFill/>
          </a:ln>
        </p:spPr>
      </p:pic>
      <p:sp>
        <p:nvSpPr>
          <p:cNvPr id="5" name="Rectangle 4">
            <a:extLst>
              <a:ext uri="{FF2B5EF4-FFF2-40B4-BE49-F238E27FC236}">
                <a16:creationId xmlns:a16="http://schemas.microsoft.com/office/drawing/2014/main" id="{412239C5-D75B-4BA2-BEA3-094353DF5181}"/>
              </a:ext>
            </a:extLst>
          </p:cNvPr>
          <p:cNvSpPr/>
          <p:nvPr/>
        </p:nvSpPr>
        <p:spPr>
          <a:xfrm>
            <a:off x="-1251858" y="-947755"/>
            <a:ext cx="11576958" cy="2819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Mutational Mechanisms</a:t>
            </a:r>
          </a:p>
        </p:txBody>
      </p:sp>
    </p:spTree>
    <p:extLst>
      <p:ext uri="{BB962C8B-B14F-4D97-AF65-F5344CB8AC3E}">
        <p14:creationId xmlns:p14="http://schemas.microsoft.com/office/powerpoint/2010/main" val="3329168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5BBF-9BE9-4EE1-AF1E-FFC930548069}"/>
              </a:ext>
            </a:extLst>
          </p:cNvPr>
          <p:cNvSpPr>
            <a:spLocks noGrp="1"/>
          </p:cNvSpPr>
          <p:nvPr>
            <p:ph type="ctrTitle"/>
          </p:nvPr>
        </p:nvSpPr>
        <p:spPr/>
        <p:txBody>
          <a:bodyPr/>
          <a:lstStyle/>
          <a:p>
            <a:r>
              <a:rPr lang="en-US" dirty="0"/>
              <a:t>I. Introduction</a:t>
            </a:r>
          </a:p>
        </p:txBody>
      </p:sp>
      <p:sp>
        <p:nvSpPr>
          <p:cNvPr id="5" name="Subtitle 4">
            <a:extLst>
              <a:ext uri="{FF2B5EF4-FFF2-40B4-BE49-F238E27FC236}">
                <a16:creationId xmlns:a16="http://schemas.microsoft.com/office/drawing/2014/main" id="{B0CC5451-139D-4E56-850B-3EE15F5983E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35840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145782-F086-444A-BC0E-B14D6C9B2241}"/>
              </a:ext>
            </a:extLst>
          </p:cNvPr>
          <p:cNvSpPr>
            <a:spLocks noGrp="1"/>
          </p:cNvSpPr>
          <p:nvPr>
            <p:ph type="ctrTitle"/>
          </p:nvPr>
        </p:nvSpPr>
        <p:spPr>
          <a:xfrm>
            <a:off x="1600200" y="2386744"/>
            <a:ext cx="8991600" cy="1626456"/>
          </a:xfrm>
        </p:spPr>
        <p:txBody>
          <a:bodyPr>
            <a:normAutofit fontScale="90000"/>
          </a:bodyPr>
          <a:lstStyle/>
          <a:p>
            <a:r>
              <a:rPr lang="en-US" dirty="0"/>
              <a:t>III. Potential for the emergence of infectious disease</a:t>
            </a:r>
            <a:br>
              <a:rPr lang="en-US" dirty="0"/>
            </a:br>
            <a:endParaRPr lang="en-US" dirty="0"/>
          </a:p>
        </p:txBody>
      </p:sp>
    </p:spTree>
    <p:extLst>
      <p:ext uri="{BB962C8B-B14F-4D97-AF65-F5344CB8AC3E}">
        <p14:creationId xmlns:p14="http://schemas.microsoft.com/office/powerpoint/2010/main" val="2000479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Transmission Routes</a:t>
            </a:r>
          </a:p>
        </p:txBody>
      </p:sp>
      <p:pic>
        <p:nvPicPr>
          <p:cNvPr id="6" name="Picture 5">
            <a:extLst>
              <a:ext uri="{FF2B5EF4-FFF2-40B4-BE49-F238E27FC236}">
                <a16:creationId xmlns:a16="http://schemas.microsoft.com/office/drawing/2014/main" id="{1DBFBD4F-628C-466F-BF8D-06DD5DC5E62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752" y="1445641"/>
            <a:ext cx="6086063" cy="5412359"/>
          </a:xfrm>
          <a:prstGeom prst="rect">
            <a:avLst/>
          </a:prstGeom>
          <a:noFill/>
          <a:ln>
            <a:noFill/>
          </a:ln>
        </p:spPr>
      </p:pic>
      <p:sp>
        <p:nvSpPr>
          <p:cNvPr id="7" name="TextBox 6">
            <a:extLst>
              <a:ext uri="{FF2B5EF4-FFF2-40B4-BE49-F238E27FC236}">
                <a16:creationId xmlns:a16="http://schemas.microsoft.com/office/drawing/2014/main" id="{B653AC3B-81DD-453E-AD66-42B1A1B90F26}"/>
              </a:ext>
            </a:extLst>
          </p:cNvPr>
          <p:cNvSpPr txBox="1"/>
          <p:nvPr/>
        </p:nvSpPr>
        <p:spPr>
          <a:xfrm>
            <a:off x="6820587" y="1615112"/>
            <a:ext cx="7729728"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t>Multiple transmission routes</a:t>
            </a:r>
          </a:p>
          <a:p>
            <a:pPr marL="457200" indent="-457200">
              <a:buFont typeface="Arial" panose="020B0604020202020204" pitchFamily="34" charset="0"/>
              <a:buChar char="•"/>
            </a:pPr>
            <a:r>
              <a:rPr lang="en-US" sz="2400" dirty="0"/>
              <a:t>Pan-cellular tropism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237989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6394612" y="239840"/>
            <a:ext cx="5658658" cy="1188720"/>
          </a:xfrm>
        </p:spPr>
        <p:txBody>
          <a:bodyPr/>
          <a:lstStyle/>
          <a:p>
            <a:r>
              <a:rPr lang="en-US" dirty="0"/>
              <a:t>Cross-species Transmission</a:t>
            </a:r>
          </a:p>
        </p:txBody>
      </p:sp>
      <p:sp>
        <p:nvSpPr>
          <p:cNvPr id="7" name="TextBox 6">
            <a:extLst>
              <a:ext uri="{FF2B5EF4-FFF2-40B4-BE49-F238E27FC236}">
                <a16:creationId xmlns:a16="http://schemas.microsoft.com/office/drawing/2014/main" id="{B653AC3B-81DD-453E-AD66-42B1A1B90F26}"/>
              </a:ext>
            </a:extLst>
          </p:cNvPr>
          <p:cNvSpPr txBox="1"/>
          <p:nvPr/>
        </p:nvSpPr>
        <p:spPr>
          <a:xfrm>
            <a:off x="6505797" y="1615112"/>
            <a:ext cx="5547473"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AGV2 and CAV in ~9% of human </a:t>
            </a:r>
            <a:r>
              <a:rPr lang="en-US" sz="2400" dirty="0" err="1"/>
              <a:t>faecal</a:t>
            </a:r>
            <a:r>
              <a:rPr lang="en-US" sz="2400" dirty="0"/>
              <a:t> samples (Chu et al., 2012)</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Chimps and humans share TTVs (Iwaki et al., 2003)</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Similar viruses isolated from opossum, fruit bat and vampire bat (de Souza et al., 2018)</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TTSuV found in pigs, elks, cows, horses, dogs and humans (Singh and </a:t>
            </a:r>
            <a:r>
              <a:rPr lang="en-US" sz="2400" dirty="0" err="1"/>
              <a:t>Ramamoorthy</a:t>
            </a:r>
            <a:r>
              <a:rPr lang="en-US" sz="2400" dirty="0"/>
              <a:t>, 2018)</a:t>
            </a:r>
          </a:p>
          <a:p>
            <a:pPr marL="342900" indent="-342900">
              <a:buFont typeface="Arial" panose="020B0604020202020204" pitchFamily="34" charset="0"/>
              <a:buChar char="•"/>
            </a:pPr>
            <a:endParaRPr lang="en-US" sz="2400" dirty="0"/>
          </a:p>
        </p:txBody>
      </p:sp>
      <p:pic>
        <p:nvPicPr>
          <p:cNvPr id="4" name="Picture 3" descr="Diagram&#10;&#10;Description automatically generated">
            <a:extLst>
              <a:ext uri="{FF2B5EF4-FFF2-40B4-BE49-F238E27FC236}">
                <a16:creationId xmlns:a16="http://schemas.microsoft.com/office/drawing/2014/main" id="{43C1A0B9-09E8-4F0B-90E3-311B5E506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0" y="239840"/>
            <a:ext cx="6218291" cy="6858000"/>
          </a:xfrm>
          <a:prstGeom prst="rect">
            <a:avLst/>
          </a:prstGeom>
        </p:spPr>
      </p:pic>
    </p:spTree>
    <p:extLst>
      <p:ext uri="{BB962C8B-B14F-4D97-AF65-F5344CB8AC3E}">
        <p14:creationId xmlns:p14="http://schemas.microsoft.com/office/powerpoint/2010/main" val="2090186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6394612" y="239840"/>
            <a:ext cx="5658658" cy="1188720"/>
          </a:xfrm>
        </p:spPr>
        <p:txBody>
          <a:bodyPr/>
          <a:lstStyle/>
          <a:p>
            <a:r>
              <a:rPr lang="en-US" dirty="0"/>
              <a:t>Cross-species Transmission</a:t>
            </a:r>
          </a:p>
        </p:txBody>
      </p:sp>
      <p:pic>
        <p:nvPicPr>
          <p:cNvPr id="4" name="Picture 3" descr="Diagram&#10;&#10;Description automatically generated">
            <a:extLst>
              <a:ext uri="{FF2B5EF4-FFF2-40B4-BE49-F238E27FC236}">
                <a16:creationId xmlns:a16="http://schemas.microsoft.com/office/drawing/2014/main" id="{43C1A0B9-09E8-4F0B-90E3-311B5E506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0" y="239840"/>
            <a:ext cx="6218291" cy="6858000"/>
          </a:xfrm>
          <a:prstGeom prst="rect">
            <a:avLst/>
          </a:prstGeom>
        </p:spPr>
      </p:pic>
      <p:sp>
        <p:nvSpPr>
          <p:cNvPr id="5" name="TextBox 4">
            <a:extLst>
              <a:ext uri="{FF2B5EF4-FFF2-40B4-BE49-F238E27FC236}">
                <a16:creationId xmlns:a16="http://schemas.microsoft.com/office/drawing/2014/main" id="{680D146C-033C-49E4-9029-652D3D295637}"/>
              </a:ext>
            </a:extLst>
          </p:cNvPr>
          <p:cNvSpPr txBox="1"/>
          <p:nvPr/>
        </p:nvSpPr>
        <p:spPr>
          <a:xfrm>
            <a:off x="7726329" y="2687320"/>
            <a:ext cx="5547473" cy="769441"/>
          </a:xfrm>
          <a:prstGeom prst="rect">
            <a:avLst/>
          </a:prstGeom>
          <a:noFill/>
        </p:spPr>
        <p:txBody>
          <a:bodyPr wrap="square" rtlCol="0">
            <a:spAutoFit/>
          </a:bodyPr>
          <a:lstStyle/>
          <a:p>
            <a:r>
              <a:rPr lang="en-US" sz="4400" dirty="0"/>
              <a:t>‘Generalists’</a:t>
            </a:r>
          </a:p>
        </p:txBody>
      </p:sp>
      <p:sp>
        <p:nvSpPr>
          <p:cNvPr id="6" name="TextBox 5">
            <a:extLst>
              <a:ext uri="{FF2B5EF4-FFF2-40B4-BE49-F238E27FC236}">
                <a16:creationId xmlns:a16="http://schemas.microsoft.com/office/drawing/2014/main" id="{A0C55BC3-0B32-4D0D-B53F-BA45DA991759}"/>
              </a:ext>
            </a:extLst>
          </p:cNvPr>
          <p:cNvSpPr txBox="1"/>
          <p:nvPr/>
        </p:nvSpPr>
        <p:spPr>
          <a:xfrm>
            <a:off x="7704670" y="3456761"/>
            <a:ext cx="5547473" cy="830997"/>
          </a:xfrm>
          <a:prstGeom prst="rect">
            <a:avLst/>
          </a:prstGeom>
          <a:noFill/>
        </p:spPr>
        <p:txBody>
          <a:bodyPr wrap="square" rtlCol="0">
            <a:spAutoFit/>
          </a:bodyPr>
          <a:lstStyle/>
          <a:p>
            <a:pPr marL="571500" indent="-571500">
              <a:buFont typeface="Arial" panose="020B0604020202020204" pitchFamily="34" charset="0"/>
              <a:buChar char="•"/>
            </a:pPr>
            <a:r>
              <a:rPr lang="en-US" sz="2400" dirty="0"/>
              <a:t>Multiple cell types</a:t>
            </a:r>
          </a:p>
          <a:p>
            <a:pPr marL="571500" indent="-571500">
              <a:buFont typeface="Arial" panose="020B0604020202020204" pitchFamily="34" charset="0"/>
              <a:buChar char="•"/>
            </a:pPr>
            <a:r>
              <a:rPr lang="en-US" sz="2400" dirty="0"/>
              <a:t>Multiple hosts</a:t>
            </a:r>
          </a:p>
        </p:txBody>
      </p:sp>
    </p:spTree>
    <p:extLst>
      <p:ext uri="{BB962C8B-B14F-4D97-AF65-F5344CB8AC3E}">
        <p14:creationId xmlns:p14="http://schemas.microsoft.com/office/powerpoint/2010/main" val="2711817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692642" y="186372"/>
            <a:ext cx="6806713" cy="1188720"/>
          </a:xfrm>
        </p:spPr>
        <p:txBody>
          <a:bodyPr/>
          <a:lstStyle/>
          <a:p>
            <a:r>
              <a:rPr lang="en-US" dirty="0"/>
              <a:t>How to infect multiple hosts?</a:t>
            </a:r>
          </a:p>
        </p:txBody>
      </p:sp>
      <p:pic>
        <p:nvPicPr>
          <p:cNvPr id="6" name="Picture 5">
            <a:extLst>
              <a:ext uri="{FF2B5EF4-FFF2-40B4-BE49-F238E27FC236}">
                <a16:creationId xmlns:a16="http://schemas.microsoft.com/office/drawing/2014/main" id="{6A37B466-E409-4E89-899F-2B063ABE895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40" y="1501504"/>
            <a:ext cx="6935704" cy="5296536"/>
          </a:xfrm>
          <a:prstGeom prst="rect">
            <a:avLst/>
          </a:prstGeom>
          <a:noFill/>
          <a:ln>
            <a:noFill/>
          </a:ln>
        </p:spPr>
      </p:pic>
      <p:sp>
        <p:nvSpPr>
          <p:cNvPr id="8" name="TextBox 7">
            <a:extLst>
              <a:ext uri="{FF2B5EF4-FFF2-40B4-BE49-F238E27FC236}">
                <a16:creationId xmlns:a16="http://schemas.microsoft.com/office/drawing/2014/main" id="{196BC916-A1C9-4259-B342-34014AEFC340}"/>
              </a:ext>
            </a:extLst>
          </p:cNvPr>
          <p:cNvSpPr txBox="1"/>
          <p:nvPr/>
        </p:nvSpPr>
        <p:spPr>
          <a:xfrm>
            <a:off x="7135318" y="1615112"/>
            <a:ext cx="4917952"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Porcine circovirus (family </a:t>
            </a:r>
            <a:r>
              <a:rPr lang="en-US" sz="2400" i="1" dirty="0" err="1"/>
              <a:t>Circoviridae</a:t>
            </a:r>
            <a:r>
              <a:rPr lang="en-US" sz="2400" i="1" dirty="0"/>
              <a:t>) </a:t>
            </a:r>
            <a:r>
              <a:rPr lang="en-US" sz="2400" dirty="0"/>
              <a:t>uses proteoglycans for entry</a:t>
            </a:r>
          </a:p>
          <a:p>
            <a:pPr marL="342900" indent="-342900">
              <a:buFont typeface="Arial" panose="020B0604020202020204" pitchFamily="34" charset="0"/>
              <a:buChar char="•"/>
            </a:pPr>
            <a:r>
              <a:rPr lang="en-US" sz="2400" dirty="0"/>
              <a:t>Arginine-rich N-terminus of capsid protein binds HS/CSB receptors to trigger endocytosis (Yu et al., 2018)</a:t>
            </a:r>
          </a:p>
          <a:p>
            <a:pPr marL="342900" indent="-342900">
              <a:buFont typeface="Arial" panose="020B0604020202020204" pitchFamily="34" charset="0"/>
              <a:buChar char="•"/>
            </a:pPr>
            <a:r>
              <a:rPr lang="en-US" sz="2400" dirty="0"/>
              <a:t>Arginine-rich peptides are cell-penetrating peptides (CPPs)</a:t>
            </a:r>
          </a:p>
        </p:txBody>
      </p:sp>
      <p:sp>
        <p:nvSpPr>
          <p:cNvPr id="3" name="Right Brace 2">
            <a:extLst>
              <a:ext uri="{FF2B5EF4-FFF2-40B4-BE49-F238E27FC236}">
                <a16:creationId xmlns:a16="http://schemas.microsoft.com/office/drawing/2014/main" id="{48E5A6C6-E605-46DD-89E6-82FA8DC399B4}"/>
              </a:ext>
            </a:extLst>
          </p:cNvPr>
          <p:cNvSpPr/>
          <p:nvPr/>
        </p:nvSpPr>
        <p:spPr>
          <a:xfrm>
            <a:off x="7135318" y="5846164"/>
            <a:ext cx="179882" cy="82546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3CD74A1-942F-455C-91E3-59EC4A7ED150}"/>
              </a:ext>
            </a:extLst>
          </p:cNvPr>
          <p:cNvSpPr txBox="1"/>
          <p:nvPr/>
        </p:nvSpPr>
        <p:spPr>
          <a:xfrm>
            <a:off x="7424874" y="6028063"/>
            <a:ext cx="4917952" cy="461665"/>
          </a:xfrm>
          <a:prstGeom prst="rect">
            <a:avLst/>
          </a:prstGeom>
          <a:noFill/>
        </p:spPr>
        <p:txBody>
          <a:bodyPr wrap="square" rtlCol="0">
            <a:spAutoFit/>
          </a:bodyPr>
          <a:lstStyle/>
          <a:p>
            <a:r>
              <a:rPr lang="en-US" sz="2400" dirty="0"/>
              <a:t>First 65aa of capsid proteins</a:t>
            </a:r>
          </a:p>
        </p:txBody>
      </p:sp>
    </p:spTree>
    <p:extLst>
      <p:ext uri="{BB962C8B-B14F-4D97-AF65-F5344CB8AC3E}">
        <p14:creationId xmlns:p14="http://schemas.microsoft.com/office/powerpoint/2010/main" val="393642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692642" y="186372"/>
            <a:ext cx="6806713" cy="1188720"/>
          </a:xfrm>
        </p:spPr>
        <p:txBody>
          <a:bodyPr/>
          <a:lstStyle/>
          <a:p>
            <a:r>
              <a:rPr lang="en-US" dirty="0"/>
              <a:t>How to infect multiple hosts?</a:t>
            </a:r>
          </a:p>
        </p:txBody>
      </p:sp>
      <p:pic>
        <p:nvPicPr>
          <p:cNvPr id="6" name="Picture 5">
            <a:extLst>
              <a:ext uri="{FF2B5EF4-FFF2-40B4-BE49-F238E27FC236}">
                <a16:creationId xmlns:a16="http://schemas.microsoft.com/office/drawing/2014/main" id="{6A37B466-E409-4E89-899F-2B063ABE895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40" y="1501504"/>
            <a:ext cx="6935704" cy="5296536"/>
          </a:xfrm>
          <a:prstGeom prst="rect">
            <a:avLst/>
          </a:prstGeom>
          <a:noFill/>
          <a:ln>
            <a:noFill/>
          </a:ln>
        </p:spPr>
      </p:pic>
      <p:sp>
        <p:nvSpPr>
          <p:cNvPr id="8" name="TextBox 7">
            <a:extLst>
              <a:ext uri="{FF2B5EF4-FFF2-40B4-BE49-F238E27FC236}">
                <a16:creationId xmlns:a16="http://schemas.microsoft.com/office/drawing/2014/main" id="{196BC916-A1C9-4259-B342-34014AEFC340}"/>
              </a:ext>
            </a:extLst>
          </p:cNvPr>
          <p:cNvSpPr txBox="1"/>
          <p:nvPr/>
        </p:nvSpPr>
        <p:spPr>
          <a:xfrm>
            <a:off x="7135318" y="1615112"/>
            <a:ext cx="4917952"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PCV can infect HS/CSB knockout cells</a:t>
            </a:r>
            <a:endParaRPr lang="en-US" sz="2400" dirty="0">
              <a:sym typeface="Wingdings" panose="05000000000000000000" pitchFamily="2" charset="2"/>
            </a:endParaRPr>
          </a:p>
          <a:p>
            <a:pPr marL="342900" indent="-342900">
              <a:buFont typeface="Arial" panose="020B0604020202020204" pitchFamily="34" charset="0"/>
              <a:buChar char="•"/>
            </a:pPr>
            <a:r>
              <a:rPr lang="en-US" sz="2400" dirty="0">
                <a:sym typeface="Wingdings" panose="05000000000000000000" pitchFamily="2" charset="2"/>
              </a:rPr>
              <a:t>Inhibit </a:t>
            </a:r>
            <a:r>
              <a:rPr lang="en-US" sz="2400" dirty="0" err="1">
                <a:sym typeface="Wingdings" panose="05000000000000000000" pitchFamily="2" charset="2"/>
              </a:rPr>
              <a:t>clathrin</a:t>
            </a:r>
            <a:r>
              <a:rPr lang="en-US" sz="2400" dirty="0">
                <a:sym typeface="Wingdings" panose="05000000000000000000" pitchFamily="2" charset="2"/>
              </a:rPr>
              <a:t>-mediated endocytosis or micropinocytosis  reduce but not abolish PCV uptake </a:t>
            </a:r>
            <a:endParaRPr lang="en-US" sz="2400" dirty="0"/>
          </a:p>
        </p:txBody>
      </p:sp>
      <p:sp>
        <p:nvSpPr>
          <p:cNvPr id="10" name="TextBox 9">
            <a:extLst>
              <a:ext uri="{FF2B5EF4-FFF2-40B4-BE49-F238E27FC236}">
                <a16:creationId xmlns:a16="http://schemas.microsoft.com/office/drawing/2014/main" id="{04704701-70C4-4B68-8E46-E9761345EA58}"/>
              </a:ext>
            </a:extLst>
          </p:cNvPr>
          <p:cNvSpPr txBox="1"/>
          <p:nvPr/>
        </p:nvSpPr>
        <p:spPr>
          <a:xfrm>
            <a:off x="7184108" y="4765834"/>
            <a:ext cx="4917952" cy="1384995"/>
          </a:xfrm>
          <a:prstGeom prst="rect">
            <a:avLst/>
          </a:prstGeom>
          <a:noFill/>
        </p:spPr>
        <p:txBody>
          <a:bodyPr wrap="square" rtlCol="0">
            <a:spAutoFit/>
          </a:bodyPr>
          <a:lstStyle/>
          <a:p>
            <a:r>
              <a:rPr lang="en-US" sz="2800" dirty="0"/>
              <a:t>Multiple common/conserved cell receptors + Multiple pathways </a:t>
            </a:r>
            <a:r>
              <a:rPr lang="en-US" sz="2800" dirty="0">
                <a:sym typeface="Wingdings" panose="05000000000000000000" pitchFamily="2" charset="2"/>
              </a:rPr>
              <a:t> Broad host range</a:t>
            </a:r>
            <a:endParaRPr lang="en-US" sz="2800" dirty="0"/>
          </a:p>
        </p:txBody>
      </p:sp>
    </p:spTree>
    <p:extLst>
      <p:ext uri="{BB962C8B-B14F-4D97-AF65-F5344CB8AC3E}">
        <p14:creationId xmlns:p14="http://schemas.microsoft.com/office/powerpoint/2010/main" val="144114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1524000" y="290640"/>
            <a:ext cx="9144000" cy="1188720"/>
          </a:xfrm>
        </p:spPr>
        <p:txBody>
          <a:bodyPr/>
          <a:lstStyle/>
          <a:p>
            <a:r>
              <a:rPr lang="en-US" dirty="0"/>
              <a:t>Risk of Zoonosis?</a:t>
            </a:r>
          </a:p>
        </p:txBody>
      </p:sp>
      <p:sp>
        <p:nvSpPr>
          <p:cNvPr id="7" name="TextBox 6">
            <a:extLst>
              <a:ext uri="{FF2B5EF4-FFF2-40B4-BE49-F238E27FC236}">
                <a16:creationId xmlns:a16="http://schemas.microsoft.com/office/drawing/2014/main" id="{B653AC3B-81DD-453E-AD66-42B1A1B90F26}"/>
              </a:ext>
            </a:extLst>
          </p:cNvPr>
          <p:cNvSpPr txBox="1"/>
          <p:nvPr/>
        </p:nvSpPr>
        <p:spPr>
          <a:xfrm>
            <a:off x="1524000" y="1869112"/>
            <a:ext cx="7528560" cy="2677656"/>
          </a:xfrm>
          <a:prstGeom prst="rect">
            <a:avLst/>
          </a:prstGeom>
          <a:noFill/>
        </p:spPr>
        <p:txBody>
          <a:bodyPr wrap="square" rtlCol="0">
            <a:spAutoFit/>
          </a:bodyPr>
          <a:lstStyle/>
          <a:p>
            <a:pPr marL="342900" indent="-342900">
              <a:buFont typeface="Arial" panose="020B0604020202020204" pitchFamily="34" charset="0"/>
              <a:buChar char="•"/>
            </a:pPr>
            <a:r>
              <a:rPr lang="en-GB" sz="2400" dirty="0"/>
              <a:t>Pathogens capable of infecting multiple hosts were at least 1.29 times more likely to emerge as zoonotic infectious diseases (</a:t>
            </a:r>
            <a:r>
              <a:rPr lang="en-GB" sz="2400" dirty="0" err="1"/>
              <a:t>Cleaveland</a:t>
            </a:r>
            <a:r>
              <a:rPr lang="en-GB" sz="2400" dirty="0"/>
              <a:t> et al., 2001)</a:t>
            </a:r>
          </a:p>
          <a:p>
            <a:pPr marL="342900" indent="-342900">
              <a:buFont typeface="Arial" panose="020B0604020202020204" pitchFamily="34" charset="0"/>
              <a:buChar char="•"/>
            </a:pPr>
            <a:r>
              <a:rPr lang="en-GB" sz="2400" dirty="0"/>
              <a:t>63% of zoonotic viruses found in hosts from &gt;= 2 orders (</a:t>
            </a:r>
            <a:r>
              <a:rPr lang="en-GB" sz="2400" dirty="0" err="1"/>
              <a:t>Kreuder</a:t>
            </a:r>
            <a:r>
              <a:rPr lang="en-GB" sz="2400" dirty="0"/>
              <a:t> et al., 2015)</a:t>
            </a:r>
            <a:endParaRPr lang="en-US" sz="2400" dirty="0"/>
          </a:p>
          <a:p>
            <a:pPr marL="342900" indent="-342900">
              <a:buFont typeface="Arial" panose="020B0604020202020204" pitchFamily="34" charset="0"/>
              <a:buChar char="•"/>
            </a:pPr>
            <a:r>
              <a:rPr lang="en-US" sz="2400" dirty="0"/>
              <a:t>TTSuV-specific antibodies found in 40% of human sera (</a:t>
            </a:r>
            <a:r>
              <a:rPr lang="en-US" sz="2400" dirty="0" err="1"/>
              <a:t>Ssemadaali</a:t>
            </a:r>
            <a:r>
              <a:rPr lang="en-US" sz="2400" dirty="0"/>
              <a:t> et al., 2016)</a:t>
            </a:r>
            <a:endParaRPr lang="en-GB" sz="2400" dirty="0"/>
          </a:p>
        </p:txBody>
      </p:sp>
      <p:sp>
        <p:nvSpPr>
          <p:cNvPr id="14" name="Arc 13">
            <a:extLst>
              <a:ext uri="{FF2B5EF4-FFF2-40B4-BE49-F238E27FC236}">
                <a16:creationId xmlns:a16="http://schemas.microsoft.com/office/drawing/2014/main" id="{163008F0-240D-42D4-B84D-B7C76F4AB6C2}"/>
              </a:ext>
            </a:extLst>
          </p:cNvPr>
          <p:cNvSpPr/>
          <p:nvPr/>
        </p:nvSpPr>
        <p:spPr>
          <a:xfrm flipV="1">
            <a:off x="7882360" y="3046847"/>
            <a:ext cx="2769515" cy="2285535"/>
          </a:xfrm>
          <a:prstGeom prst="arc">
            <a:avLst>
              <a:gd name="adj1" fmla="val 16193045"/>
              <a:gd name="adj2" fmla="val 21543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a:extLst>
              <a:ext uri="{FF2B5EF4-FFF2-40B4-BE49-F238E27FC236}">
                <a16:creationId xmlns:a16="http://schemas.microsoft.com/office/drawing/2014/main" id="{5AD13E52-ECB4-4390-BB6E-32EA3FED8211}"/>
              </a:ext>
            </a:extLst>
          </p:cNvPr>
          <p:cNvGrpSpPr/>
          <p:nvPr/>
        </p:nvGrpSpPr>
        <p:grpSpPr>
          <a:xfrm>
            <a:off x="8229599" y="4089568"/>
            <a:ext cx="3962401" cy="1944300"/>
            <a:chOff x="8229599" y="4089568"/>
            <a:chExt cx="3962401" cy="1944300"/>
          </a:xfrm>
        </p:grpSpPr>
        <p:cxnSp>
          <p:nvCxnSpPr>
            <p:cNvPr id="6" name="Straight Arrow Connector 5">
              <a:extLst>
                <a:ext uri="{FF2B5EF4-FFF2-40B4-BE49-F238E27FC236}">
                  <a16:creationId xmlns:a16="http://schemas.microsoft.com/office/drawing/2014/main" id="{8D66B9DB-48C8-427D-A35E-7B7BB915716F}"/>
                </a:ext>
              </a:extLst>
            </p:cNvPr>
            <p:cNvCxnSpPr>
              <a:cxnSpLocks/>
            </p:cNvCxnSpPr>
            <p:nvPr/>
          </p:nvCxnSpPr>
          <p:spPr>
            <a:xfrm flipV="1">
              <a:off x="9223513" y="4089568"/>
              <a:ext cx="0" cy="1506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C72ECB56-0D58-4D37-AFE6-505DC1916611}"/>
                </a:ext>
              </a:extLst>
            </p:cNvPr>
            <p:cNvCxnSpPr>
              <a:cxnSpLocks/>
            </p:cNvCxnSpPr>
            <p:nvPr/>
          </p:nvCxnSpPr>
          <p:spPr>
            <a:xfrm>
              <a:off x="9223513" y="5595730"/>
              <a:ext cx="19845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295B31A-8983-409E-9AE6-20BD5C91042F}"/>
                </a:ext>
              </a:extLst>
            </p:cNvPr>
            <p:cNvSpPr txBox="1"/>
            <p:nvPr/>
          </p:nvSpPr>
          <p:spPr>
            <a:xfrm>
              <a:off x="8229599" y="4415387"/>
              <a:ext cx="1282147" cy="923330"/>
            </a:xfrm>
            <a:prstGeom prst="rect">
              <a:avLst/>
            </a:prstGeom>
            <a:noFill/>
          </p:spPr>
          <p:txBody>
            <a:bodyPr wrap="square" rtlCol="0">
              <a:spAutoFit/>
            </a:bodyPr>
            <a:lstStyle/>
            <a:p>
              <a:r>
                <a:rPr lang="en-US" dirty="0"/>
                <a:t>Receptor binding ability</a:t>
              </a:r>
            </a:p>
          </p:txBody>
        </p:sp>
        <p:sp>
          <p:nvSpPr>
            <p:cNvPr id="12" name="TextBox 11">
              <a:extLst>
                <a:ext uri="{FF2B5EF4-FFF2-40B4-BE49-F238E27FC236}">
                  <a16:creationId xmlns:a16="http://schemas.microsoft.com/office/drawing/2014/main" id="{BD316388-EA30-466F-9682-68BDDB3E035E}"/>
                </a:ext>
              </a:extLst>
            </p:cNvPr>
            <p:cNvSpPr txBox="1"/>
            <p:nvPr/>
          </p:nvSpPr>
          <p:spPr>
            <a:xfrm>
              <a:off x="9328039" y="5664536"/>
              <a:ext cx="1775460" cy="369332"/>
            </a:xfrm>
            <a:prstGeom prst="rect">
              <a:avLst/>
            </a:prstGeom>
            <a:noFill/>
          </p:spPr>
          <p:txBody>
            <a:bodyPr wrap="square" rtlCol="0">
              <a:spAutoFit/>
            </a:bodyPr>
            <a:lstStyle/>
            <a:p>
              <a:r>
                <a:rPr lang="en-US" dirty="0"/>
                <a:t>No. of mutations</a:t>
              </a:r>
            </a:p>
          </p:txBody>
        </p:sp>
        <p:cxnSp>
          <p:nvCxnSpPr>
            <p:cNvPr id="16" name="Straight Connector 15">
              <a:extLst>
                <a:ext uri="{FF2B5EF4-FFF2-40B4-BE49-F238E27FC236}">
                  <a16:creationId xmlns:a16="http://schemas.microsoft.com/office/drawing/2014/main" id="{2E8DAC92-DFB9-4B51-A77C-5E161F00A0E3}"/>
                </a:ext>
              </a:extLst>
            </p:cNvPr>
            <p:cNvCxnSpPr/>
            <p:nvPr/>
          </p:nvCxnSpPr>
          <p:spPr>
            <a:xfrm flipH="1">
              <a:off x="9251103" y="4546768"/>
              <a:ext cx="1857533" cy="0"/>
            </a:xfrm>
            <a:prstGeom prst="line">
              <a:avLst/>
            </a:prstGeom>
            <a:ln w="25400">
              <a:prstDash val="sysDot"/>
            </a:ln>
          </p:spPr>
          <p:style>
            <a:lnRef idx="1">
              <a:schemeClr val="accent2"/>
            </a:lnRef>
            <a:fillRef idx="0">
              <a:schemeClr val="accent2"/>
            </a:fillRef>
            <a:effectRef idx="0">
              <a:schemeClr val="accent2"/>
            </a:effectRef>
            <a:fontRef idx="minor">
              <a:schemeClr val="tx1"/>
            </a:fontRef>
          </p:style>
        </p:cxnSp>
        <p:sp>
          <p:nvSpPr>
            <p:cNvPr id="17" name="Star: 5 Points 16">
              <a:extLst>
                <a:ext uri="{FF2B5EF4-FFF2-40B4-BE49-F238E27FC236}">
                  <a16:creationId xmlns:a16="http://schemas.microsoft.com/office/drawing/2014/main" id="{AF202D49-8041-46C9-924A-E137DCBFCC04}"/>
                </a:ext>
              </a:extLst>
            </p:cNvPr>
            <p:cNvSpPr/>
            <p:nvPr/>
          </p:nvSpPr>
          <p:spPr>
            <a:xfrm>
              <a:off x="10465905" y="4591879"/>
              <a:ext cx="136275" cy="182083"/>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DE2220A-7F22-423E-B883-69B52ABE1659}"/>
                </a:ext>
              </a:extLst>
            </p:cNvPr>
            <p:cNvSpPr txBox="1"/>
            <p:nvPr/>
          </p:nvSpPr>
          <p:spPr>
            <a:xfrm>
              <a:off x="10564667" y="4578760"/>
              <a:ext cx="1627333" cy="523220"/>
            </a:xfrm>
            <a:prstGeom prst="rect">
              <a:avLst/>
            </a:prstGeom>
            <a:noFill/>
          </p:spPr>
          <p:txBody>
            <a:bodyPr wrap="square" rtlCol="0">
              <a:spAutoFit/>
            </a:bodyPr>
            <a:lstStyle/>
            <a:p>
              <a:r>
                <a:rPr lang="en-US" sz="1400" dirty="0"/>
                <a:t>Broad host-range virus</a:t>
              </a:r>
            </a:p>
          </p:txBody>
        </p:sp>
      </p:grpSp>
    </p:spTree>
    <p:extLst>
      <p:ext uri="{BB962C8B-B14F-4D97-AF65-F5344CB8AC3E}">
        <p14:creationId xmlns:p14="http://schemas.microsoft.com/office/powerpoint/2010/main" val="299401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1524000" y="290640"/>
            <a:ext cx="9144000" cy="1188720"/>
          </a:xfrm>
        </p:spPr>
        <p:txBody>
          <a:bodyPr/>
          <a:lstStyle/>
          <a:p>
            <a:r>
              <a:rPr lang="en-US" dirty="0"/>
              <a:t>Animal Reservoirs</a:t>
            </a:r>
          </a:p>
        </p:txBody>
      </p:sp>
      <p:sp>
        <p:nvSpPr>
          <p:cNvPr id="7" name="TextBox 6">
            <a:extLst>
              <a:ext uri="{FF2B5EF4-FFF2-40B4-BE49-F238E27FC236}">
                <a16:creationId xmlns:a16="http://schemas.microsoft.com/office/drawing/2014/main" id="{B653AC3B-81DD-453E-AD66-42B1A1B90F26}"/>
              </a:ext>
            </a:extLst>
          </p:cNvPr>
          <p:cNvSpPr txBox="1"/>
          <p:nvPr/>
        </p:nvSpPr>
        <p:spPr>
          <a:xfrm>
            <a:off x="1524000" y="1869112"/>
            <a:ext cx="7183120"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t>20% geographical overlap is required for viral sharing (</a:t>
            </a:r>
            <a:r>
              <a:rPr lang="en-GB" sz="2400" dirty="0" err="1"/>
              <a:t>Olival</a:t>
            </a:r>
            <a:r>
              <a:rPr lang="en-GB" sz="2400" dirty="0"/>
              <a:t> et al., 2017)</a:t>
            </a:r>
          </a:p>
          <a:p>
            <a:pPr marL="342900" indent="-342900">
              <a:buFont typeface="Arial" panose="020B0604020202020204" pitchFamily="34" charset="0"/>
              <a:buChar char="•"/>
            </a:pPr>
            <a:r>
              <a:rPr lang="en-GB" sz="2400" dirty="0"/>
              <a:t>Maximum probability of sharing at 50% (</a:t>
            </a:r>
            <a:r>
              <a:rPr lang="en-GB" sz="2400" dirty="0" err="1"/>
              <a:t>Albery</a:t>
            </a:r>
            <a:r>
              <a:rPr lang="en-GB" sz="2400" dirty="0"/>
              <a:t> et al., 2020)</a:t>
            </a:r>
          </a:p>
        </p:txBody>
      </p:sp>
      <p:pic>
        <p:nvPicPr>
          <p:cNvPr id="3" name="Picture 2">
            <a:extLst>
              <a:ext uri="{FF2B5EF4-FFF2-40B4-BE49-F238E27FC236}">
                <a16:creationId xmlns:a16="http://schemas.microsoft.com/office/drawing/2014/main" id="{D46EF0C2-D558-44C0-BFE2-970B3752BD98}"/>
              </a:ext>
            </a:extLst>
          </p:cNvPr>
          <p:cNvPicPr>
            <a:picLocks noChangeAspect="1"/>
          </p:cNvPicPr>
          <p:nvPr/>
        </p:nvPicPr>
        <p:blipFill>
          <a:blip r:embed="rId3"/>
          <a:stretch>
            <a:fillRect/>
          </a:stretch>
        </p:blipFill>
        <p:spPr>
          <a:xfrm>
            <a:off x="4216400" y="3269376"/>
            <a:ext cx="3219450" cy="3171825"/>
          </a:xfrm>
          <a:prstGeom prst="rect">
            <a:avLst/>
          </a:prstGeom>
        </p:spPr>
      </p:pic>
      <p:sp>
        <p:nvSpPr>
          <p:cNvPr id="9" name="TextBox 8">
            <a:extLst>
              <a:ext uri="{FF2B5EF4-FFF2-40B4-BE49-F238E27FC236}">
                <a16:creationId xmlns:a16="http://schemas.microsoft.com/office/drawing/2014/main" id="{8A47524A-D5C1-446B-AC20-F07F26A231C2}"/>
              </a:ext>
            </a:extLst>
          </p:cNvPr>
          <p:cNvSpPr txBox="1"/>
          <p:nvPr/>
        </p:nvSpPr>
        <p:spPr>
          <a:xfrm>
            <a:off x="4075265" y="6434546"/>
            <a:ext cx="7183120" cy="338554"/>
          </a:xfrm>
          <a:prstGeom prst="rect">
            <a:avLst/>
          </a:prstGeom>
          <a:noFill/>
        </p:spPr>
        <p:txBody>
          <a:bodyPr wrap="square" rtlCol="0">
            <a:spAutoFit/>
          </a:bodyPr>
          <a:lstStyle/>
          <a:p>
            <a:r>
              <a:rPr lang="en-GB" sz="1600" dirty="0" err="1"/>
              <a:t>Albery</a:t>
            </a:r>
            <a:r>
              <a:rPr lang="en-GB" sz="1600" dirty="0"/>
              <a:t> et al. (2020)</a:t>
            </a:r>
          </a:p>
        </p:txBody>
      </p:sp>
    </p:spTree>
    <p:extLst>
      <p:ext uri="{BB962C8B-B14F-4D97-AF65-F5344CB8AC3E}">
        <p14:creationId xmlns:p14="http://schemas.microsoft.com/office/powerpoint/2010/main" val="795133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1524000" y="290640"/>
            <a:ext cx="9144000" cy="1188720"/>
          </a:xfrm>
        </p:spPr>
        <p:txBody>
          <a:bodyPr/>
          <a:lstStyle/>
          <a:p>
            <a:r>
              <a:rPr lang="en-US" dirty="0"/>
              <a:t>Animal Reservoirs</a:t>
            </a:r>
          </a:p>
        </p:txBody>
      </p:sp>
      <p:sp>
        <p:nvSpPr>
          <p:cNvPr id="7" name="TextBox 6">
            <a:extLst>
              <a:ext uri="{FF2B5EF4-FFF2-40B4-BE49-F238E27FC236}">
                <a16:creationId xmlns:a16="http://schemas.microsoft.com/office/drawing/2014/main" id="{B653AC3B-81DD-453E-AD66-42B1A1B90F26}"/>
              </a:ext>
            </a:extLst>
          </p:cNvPr>
          <p:cNvSpPr txBox="1"/>
          <p:nvPr/>
        </p:nvSpPr>
        <p:spPr>
          <a:xfrm>
            <a:off x="5958981" y="2001133"/>
            <a:ext cx="5516737" cy="830997"/>
          </a:xfrm>
          <a:prstGeom prst="rect">
            <a:avLst/>
          </a:prstGeom>
          <a:noFill/>
        </p:spPr>
        <p:txBody>
          <a:bodyPr wrap="square" rtlCol="0">
            <a:spAutoFit/>
          </a:bodyPr>
          <a:lstStyle/>
          <a:p>
            <a:pPr marL="342900" indent="-342900">
              <a:buFont typeface="Arial" panose="020B0604020202020204" pitchFamily="34" charset="0"/>
              <a:buChar char="•"/>
            </a:pPr>
            <a:r>
              <a:rPr lang="en-GB" sz="2400" dirty="0"/>
              <a:t>Animals we are frequently exposed to are key vectors</a:t>
            </a:r>
          </a:p>
        </p:txBody>
      </p:sp>
      <p:pic>
        <p:nvPicPr>
          <p:cNvPr id="6146" name="Picture 2" descr="figure2">
            <a:extLst>
              <a:ext uri="{FF2B5EF4-FFF2-40B4-BE49-F238E27FC236}">
                <a16:creationId xmlns:a16="http://schemas.microsoft.com/office/drawing/2014/main" id="{99A9C99F-8837-467E-A2FB-909892A65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44" y="1727029"/>
            <a:ext cx="5226110" cy="45318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47524A-D5C1-446B-AC20-F07F26A231C2}"/>
              </a:ext>
            </a:extLst>
          </p:cNvPr>
          <p:cNvSpPr txBox="1"/>
          <p:nvPr/>
        </p:nvSpPr>
        <p:spPr>
          <a:xfrm>
            <a:off x="143345" y="6167982"/>
            <a:ext cx="7183120" cy="338554"/>
          </a:xfrm>
          <a:prstGeom prst="rect">
            <a:avLst/>
          </a:prstGeom>
          <a:noFill/>
        </p:spPr>
        <p:txBody>
          <a:bodyPr wrap="square" rtlCol="0">
            <a:spAutoFit/>
          </a:bodyPr>
          <a:lstStyle/>
          <a:p>
            <a:r>
              <a:rPr lang="en-GB" sz="1600" dirty="0"/>
              <a:t>Johnson et al. (2015)</a:t>
            </a:r>
          </a:p>
        </p:txBody>
      </p:sp>
    </p:spTree>
    <p:extLst>
      <p:ext uri="{BB962C8B-B14F-4D97-AF65-F5344CB8AC3E}">
        <p14:creationId xmlns:p14="http://schemas.microsoft.com/office/powerpoint/2010/main" val="147829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692642" y="186372"/>
            <a:ext cx="6806713" cy="1188720"/>
          </a:xfrm>
        </p:spPr>
        <p:txBody>
          <a:bodyPr/>
          <a:lstStyle/>
          <a:p>
            <a:r>
              <a:rPr lang="en-US" dirty="0"/>
              <a:t>Animal reservoirs</a:t>
            </a:r>
          </a:p>
        </p:txBody>
      </p:sp>
      <p:pic>
        <p:nvPicPr>
          <p:cNvPr id="9" name="Picture 8" descr="A silhouette of a person&#10;&#10;Description automatically generated">
            <a:extLst>
              <a:ext uri="{FF2B5EF4-FFF2-40B4-BE49-F238E27FC236}">
                <a16:creationId xmlns:a16="http://schemas.microsoft.com/office/drawing/2014/main" id="{2FA688F1-6800-43BE-AD48-C027AA17146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347666" y="3430447"/>
            <a:ext cx="2284048" cy="1957991"/>
          </a:xfrm>
          <a:prstGeom prst="rect">
            <a:avLst/>
          </a:prstGeom>
        </p:spPr>
      </p:pic>
      <p:cxnSp>
        <p:nvCxnSpPr>
          <p:cNvPr id="11" name="Straight Arrow Connector 10">
            <a:extLst>
              <a:ext uri="{FF2B5EF4-FFF2-40B4-BE49-F238E27FC236}">
                <a16:creationId xmlns:a16="http://schemas.microsoft.com/office/drawing/2014/main" id="{4C00C8FC-9626-4736-9241-95183E50E100}"/>
              </a:ext>
            </a:extLst>
          </p:cNvPr>
          <p:cNvCxnSpPr>
            <a:cxnSpLocks/>
          </p:cNvCxnSpPr>
          <p:nvPr/>
        </p:nvCxnSpPr>
        <p:spPr>
          <a:xfrm flipH="1">
            <a:off x="5091430" y="3417206"/>
            <a:ext cx="1814256" cy="13241"/>
          </a:xfrm>
          <a:prstGeom prst="straightConnector1">
            <a:avLst/>
          </a:prstGeom>
          <a:ln w="1714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close up&#10;&#10;Description automatically generated">
            <a:extLst>
              <a:ext uri="{FF2B5EF4-FFF2-40B4-BE49-F238E27FC236}">
                <a16:creationId xmlns:a16="http://schemas.microsoft.com/office/drawing/2014/main" id="{8BEE2894-523D-46EA-92B5-37173F77C80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24457" y="1739151"/>
            <a:ext cx="1455036" cy="1023795"/>
          </a:xfrm>
          <a:prstGeom prst="rect">
            <a:avLst/>
          </a:prstGeom>
        </p:spPr>
      </p:pic>
      <p:sp>
        <p:nvSpPr>
          <p:cNvPr id="13" name="Arc 12">
            <a:extLst>
              <a:ext uri="{FF2B5EF4-FFF2-40B4-BE49-F238E27FC236}">
                <a16:creationId xmlns:a16="http://schemas.microsoft.com/office/drawing/2014/main" id="{3D8B8197-12B0-4A93-9E1A-319BC1497E5F}"/>
              </a:ext>
            </a:extLst>
          </p:cNvPr>
          <p:cNvSpPr/>
          <p:nvPr/>
        </p:nvSpPr>
        <p:spPr>
          <a:xfrm>
            <a:off x="-10284" y="2606907"/>
            <a:ext cx="4206083" cy="2681028"/>
          </a:xfrm>
          <a:prstGeom prst="arc">
            <a:avLst>
              <a:gd name="adj1" fmla="val 16230895"/>
              <a:gd name="adj2" fmla="val 20674209"/>
            </a:avLst>
          </a:prstGeom>
          <a:ln w="117475">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descr="A silhouette of a person&#10;&#10;Description automatically generated">
            <a:extLst>
              <a:ext uri="{FF2B5EF4-FFF2-40B4-BE49-F238E27FC236}">
                <a16:creationId xmlns:a16="http://schemas.microsoft.com/office/drawing/2014/main" id="{3CA3D349-CD63-49FB-84F0-71396524E47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4096" y="2685026"/>
            <a:ext cx="1537245" cy="1317797"/>
          </a:xfrm>
          <a:prstGeom prst="rect">
            <a:avLst/>
          </a:prstGeom>
        </p:spPr>
      </p:pic>
      <p:pic>
        <p:nvPicPr>
          <p:cNvPr id="15" name="Picture 14" descr="A silhouette of a person&#10;&#10;Description automatically generated">
            <a:extLst>
              <a:ext uri="{FF2B5EF4-FFF2-40B4-BE49-F238E27FC236}">
                <a16:creationId xmlns:a16="http://schemas.microsoft.com/office/drawing/2014/main" id="{597966A5-9A4E-4830-A6E5-9ED2E9E9CD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4095" y="4570624"/>
            <a:ext cx="1537246" cy="1317798"/>
          </a:xfrm>
          <a:prstGeom prst="rect">
            <a:avLst/>
          </a:prstGeom>
        </p:spPr>
      </p:pic>
      <p:sp>
        <p:nvSpPr>
          <p:cNvPr id="16" name="TextBox 15">
            <a:extLst>
              <a:ext uri="{FF2B5EF4-FFF2-40B4-BE49-F238E27FC236}">
                <a16:creationId xmlns:a16="http://schemas.microsoft.com/office/drawing/2014/main" id="{C8D22089-326A-4464-BAEE-6518B3AC45BF}"/>
              </a:ext>
            </a:extLst>
          </p:cNvPr>
          <p:cNvSpPr txBox="1"/>
          <p:nvPr/>
        </p:nvSpPr>
        <p:spPr>
          <a:xfrm>
            <a:off x="2014453" y="3011522"/>
            <a:ext cx="2914114" cy="369332"/>
          </a:xfrm>
          <a:prstGeom prst="rect">
            <a:avLst/>
          </a:prstGeom>
          <a:noFill/>
        </p:spPr>
        <p:txBody>
          <a:bodyPr wrap="square" rtlCol="0">
            <a:spAutoFit/>
          </a:bodyPr>
          <a:lstStyle/>
          <a:p>
            <a:r>
              <a:rPr lang="en-US" dirty="0"/>
              <a:t>Infects new host</a:t>
            </a:r>
          </a:p>
        </p:txBody>
      </p:sp>
      <p:sp>
        <p:nvSpPr>
          <p:cNvPr id="17" name="TextBox 16">
            <a:extLst>
              <a:ext uri="{FF2B5EF4-FFF2-40B4-BE49-F238E27FC236}">
                <a16:creationId xmlns:a16="http://schemas.microsoft.com/office/drawing/2014/main" id="{3798C892-8031-42D9-9759-B977037D2FED}"/>
              </a:ext>
            </a:extLst>
          </p:cNvPr>
          <p:cNvSpPr txBox="1"/>
          <p:nvPr/>
        </p:nvSpPr>
        <p:spPr>
          <a:xfrm>
            <a:off x="4823040" y="5364112"/>
            <a:ext cx="2284048" cy="369332"/>
          </a:xfrm>
          <a:prstGeom prst="rect">
            <a:avLst/>
          </a:prstGeom>
          <a:noFill/>
        </p:spPr>
        <p:txBody>
          <a:bodyPr wrap="square" rtlCol="0">
            <a:spAutoFit/>
          </a:bodyPr>
          <a:lstStyle/>
          <a:p>
            <a:pPr algn="ctr"/>
            <a:r>
              <a:rPr lang="en-US" dirty="0"/>
              <a:t>Poor transmission</a:t>
            </a:r>
          </a:p>
        </p:txBody>
      </p:sp>
      <p:sp>
        <p:nvSpPr>
          <p:cNvPr id="18" name="TextBox 17">
            <a:extLst>
              <a:ext uri="{FF2B5EF4-FFF2-40B4-BE49-F238E27FC236}">
                <a16:creationId xmlns:a16="http://schemas.microsoft.com/office/drawing/2014/main" id="{EC30F049-BE6C-4886-8CAF-2FB1A22DBB5E}"/>
              </a:ext>
            </a:extLst>
          </p:cNvPr>
          <p:cNvSpPr txBox="1"/>
          <p:nvPr/>
        </p:nvSpPr>
        <p:spPr>
          <a:xfrm>
            <a:off x="5031805" y="3615355"/>
            <a:ext cx="1933507" cy="646331"/>
          </a:xfrm>
          <a:prstGeom prst="rect">
            <a:avLst/>
          </a:prstGeom>
          <a:noFill/>
        </p:spPr>
        <p:txBody>
          <a:bodyPr wrap="square" rtlCol="0">
            <a:spAutoFit/>
          </a:bodyPr>
          <a:lstStyle/>
          <a:p>
            <a:pPr algn="ctr"/>
            <a:r>
              <a:rPr lang="en-US" dirty="0"/>
              <a:t>Efficient transmission</a:t>
            </a:r>
          </a:p>
        </p:txBody>
      </p:sp>
      <p:sp>
        <p:nvSpPr>
          <p:cNvPr id="19" name="&quot;Not Allowed&quot; Symbol 18">
            <a:extLst>
              <a:ext uri="{FF2B5EF4-FFF2-40B4-BE49-F238E27FC236}">
                <a16:creationId xmlns:a16="http://schemas.microsoft.com/office/drawing/2014/main" id="{E955BE1D-403B-42AC-983C-B272DAC98756}"/>
              </a:ext>
            </a:extLst>
          </p:cNvPr>
          <p:cNvSpPr/>
          <p:nvPr/>
        </p:nvSpPr>
        <p:spPr>
          <a:xfrm>
            <a:off x="10965904" y="5002460"/>
            <a:ext cx="628762" cy="524931"/>
          </a:xfrm>
          <a:prstGeom prst="noSmoking">
            <a:avLst>
              <a:gd name="adj" fmla="val 14148"/>
            </a:avLst>
          </a:prstGeom>
          <a:solidFill>
            <a:srgbClr val="FF00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231B664D-368C-490D-9F83-E8A5336A0CB3}"/>
              </a:ext>
            </a:extLst>
          </p:cNvPr>
          <p:cNvSpPr txBox="1"/>
          <p:nvPr/>
        </p:nvSpPr>
        <p:spPr>
          <a:xfrm>
            <a:off x="8735937" y="5052382"/>
            <a:ext cx="2415628" cy="369332"/>
          </a:xfrm>
          <a:prstGeom prst="rect">
            <a:avLst/>
          </a:prstGeom>
          <a:noFill/>
        </p:spPr>
        <p:txBody>
          <a:bodyPr wrap="square" rtlCol="0">
            <a:spAutoFit/>
          </a:bodyPr>
          <a:lstStyle/>
          <a:p>
            <a:r>
              <a:rPr lang="en-US" dirty="0"/>
              <a:t>Virus goes extinct</a:t>
            </a:r>
          </a:p>
        </p:txBody>
      </p:sp>
      <p:sp>
        <p:nvSpPr>
          <p:cNvPr id="21" name="TextBox 20">
            <a:extLst>
              <a:ext uri="{FF2B5EF4-FFF2-40B4-BE49-F238E27FC236}">
                <a16:creationId xmlns:a16="http://schemas.microsoft.com/office/drawing/2014/main" id="{289FDF19-6854-46E2-AEBD-CB7AC49F0A2E}"/>
              </a:ext>
            </a:extLst>
          </p:cNvPr>
          <p:cNvSpPr txBox="1"/>
          <p:nvPr/>
        </p:nvSpPr>
        <p:spPr>
          <a:xfrm>
            <a:off x="8735937" y="3204566"/>
            <a:ext cx="2752125" cy="369332"/>
          </a:xfrm>
          <a:prstGeom prst="rect">
            <a:avLst/>
          </a:prstGeom>
          <a:noFill/>
        </p:spPr>
        <p:txBody>
          <a:bodyPr wrap="square" rtlCol="0">
            <a:spAutoFit/>
          </a:bodyPr>
          <a:lstStyle/>
          <a:p>
            <a:r>
              <a:rPr lang="en-US" dirty="0"/>
              <a:t>Zoonotic emergence</a:t>
            </a:r>
          </a:p>
        </p:txBody>
      </p:sp>
      <p:cxnSp>
        <p:nvCxnSpPr>
          <p:cNvPr id="22" name="Straight Arrow Connector 21">
            <a:extLst>
              <a:ext uri="{FF2B5EF4-FFF2-40B4-BE49-F238E27FC236}">
                <a16:creationId xmlns:a16="http://schemas.microsoft.com/office/drawing/2014/main" id="{FC51FFD5-A773-49CE-8BEC-564FB13260D7}"/>
              </a:ext>
            </a:extLst>
          </p:cNvPr>
          <p:cNvCxnSpPr>
            <a:cxnSpLocks/>
          </p:cNvCxnSpPr>
          <p:nvPr/>
        </p:nvCxnSpPr>
        <p:spPr>
          <a:xfrm flipH="1">
            <a:off x="7895943" y="3392801"/>
            <a:ext cx="786882" cy="1"/>
          </a:xfrm>
          <a:prstGeom prst="straightConnector1">
            <a:avLst/>
          </a:prstGeom>
          <a:ln w="762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E4B7FA2-31E3-4317-A67F-DED43EDA366C}"/>
              </a:ext>
            </a:extLst>
          </p:cNvPr>
          <p:cNvGrpSpPr/>
          <p:nvPr/>
        </p:nvGrpSpPr>
        <p:grpSpPr>
          <a:xfrm>
            <a:off x="2989895" y="4073856"/>
            <a:ext cx="907511" cy="556856"/>
            <a:chOff x="10992852" y="10836877"/>
            <a:chExt cx="1208416" cy="864972"/>
          </a:xfrm>
        </p:grpSpPr>
        <p:sp>
          <p:nvSpPr>
            <p:cNvPr id="39" name="Oval 38">
              <a:extLst>
                <a:ext uri="{FF2B5EF4-FFF2-40B4-BE49-F238E27FC236}">
                  <a16:creationId xmlns:a16="http://schemas.microsoft.com/office/drawing/2014/main" id="{19CA946B-ED23-42E7-8AD6-997078F21169}"/>
                </a:ext>
              </a:extLst>
            </p:cNvPr>
            <p:cNvSpPr/>
            <p:nvPr/>
          </p:nvSpPr>
          <p:spPr>
            <a:xfrm>
              <a:off x="10992852" y="10836877"/>
              <a:ext cx="931417" cy="864972"/>
            </a:xfrm>
            <a:prstGeom prst="ellipse">
              <a:avLst/>
            </a:prstGeom>
            <a:noFill/>
            <a:ln w="508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15A3272-B78A-4D43-9726-04C4349EE941}"/>
                </a:ext>
              </a:extLst>
            </p:cNvPr>
            <p:cNvSpPr txBox="1"/>
            <p:nvPr/>
          </p:nvSpPr>
          <p:spPr>
            <a:xfrm>
              <a:off x="11037534" y="11013374"/>
              <a:ext cx="1163734" cy="573688"/>
            </a:xfrm>
            <a:prstGeom prst="rect">
              <a:avLst/>
            </a:prstGeom>
            <a:noFill/>
          </p:spPr>
          <p:txBody>
            <a:bodyPr wrap="square" rtlCol="0">
              <a:spAutoFit/>
            </a:bodyPr>
            <a:lstStyle/>
            <a:p>
              <a:r>
                <a:rPr lang="en-US" dirty="0"/>
                <a:t>Virus</a:t>
              </a:r>
            </a:p>
          </p:txBody>
        </p:sp>
      </p:grpSp>
      <p:grpSp>
        <p:nvGrpSpPr>
          <p:cNvPr id="24" name="Group 23">
            <a:extLst>
              <a:ext uri="{FF2B5EF4-FFF2-40B4-BE49-F238E27FC236}">
                <a16:creationId xmlns:a16="http://schemas.microsoft.com/office/drawing/2014/main" id="{F640E447-D927-4561-BF67-4B64CBA70249}"/>
              </a:ext>
            </a:extLst>
          </p:cNvPr>
          <p:cNvGrpSpPr/>
          <p:nvPr/>
        </p:nvGrpSpPr>
        <p:grpSpPr>
          <a:xfrm>
            <a:off x="1206070" y="2615348"/>
            <a:ext cx="907511" cy="556856"/>
            <a:chOff x="10992852" y="10836877"/>
            <a:chExt cx="1208416" cy="864972"/>
          </a:xfrm>
        </p:grpSpPr>
        <p:sp>
          <p:nvSpPr>
            <p:cNvPr id="37" name="Oval 36">
              <a:extLst>
                <a:ext uri="{FF2B5EF4-FFF2-40B4-BE49-F238E27FC236}">
                  <a16:creationId xmlns:a16="http://schemas.microsoft.com/office/drawing/2014/main" id="{0B67B9D1-BBD8-4B70-BE90-9E46929FA5B1}"/>
                </a:ext>
              </a:extLst>
            </p:cNvPr>
            <p:cNvSpPr/>
            <p:nvPr/>
          </p:nvSpPr>
          <p:spPr>
            <a:xfrm>
              <a:off x="10992852" y="10836877"/>
              <a:ext cx="931417" cy="864972"/>
            </a:xfrm>
            <a:prstGeom prst="ellipse">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6B6B776-4B2D-49B2-BD8E-E83ECD8DCD13}"/>
                </a:ext>
              </a:extLst>
            </p:cNvPr>
            <p:cNvSpPr txBox="1"/>
            <p:nvPr/>
          </p:nvSpPr>
          <p:spPr>
            <a:xfrm>
              <a:off x="11037534" y="11013374"/>
              <a:ext cx="1163734" cy="573688"/>
            </a:xfrm>
            <a:prstGeom prst="rect">
              <a:avLst/>
            </a:prstGeom>
            <a:noFill/>
          </p:spPr>
          <p:txBody>
            <a:bodyPr wrap="square" rtlCol="0">
              <a:spAutoFit/>
            </a:bodyPr>
            <a:lstStyle/>
            <a:p>
              <a:r>
                <a:rPr lang="en-US" dirty="0"/>
                <a:t>Virus</a:t>
              </a:r>
            </a:p>
          </p:txBody>
        </p:sp>
      </p:grpSp>
      <p:sp>
        <p:nvSpPr>
          <p:cNvPr id="25" name="TextBox 24">
            <a:extLst>
              <a:ext uri="{FF2B5EF4-FFF2-40B4-BE49-F238E27FC236}">
                <a16:creationId xmlns:a16="http://schemas.microsoft.com/office/drawing/2014/main" id="{7958E126-20D5-48CC-9135-78BF4C04B49D}"/>
              </a:ext>
            </a:extLst>
          </p:cNvPr>
          <p:cNvSpPr txBox="1"/>
          <p:nvPr/>
        </p:nvSpPr>
        <p:spPr>
          <a:xfrm>
            <a:off x="2323128" y="4660302"/>
            <a:ext cx="1982429" cy="369332"/>
          </a:xfrm>
          <a:prstGeom prst="rect">
            <a:avLst/>
          </a:prstGeom>
          <a:noFill/>
        </p:spPr>
        <p:txBody>
          <a:bodyPr wrap="square" rtlCol="0">
            <a:spAutoFit/>
          </a:bodyPr>
          <a:lstStyle/>
          <a:p>
            <a:pPr algn="ctr"/>
            <a:r>
              <a:rPr lang="en-US" dirty="0"/>
              <a:t>Adaptation to host</a:t>
            </a:r>
          </a:p>
        </p:txBody>
      </p:sp>
      <p:grpSp>
        <p:nvGrpSpPr>
          <p:cNvPr id="26" name="Group 25">
            <a:extLst>
              <a:ext uri="{FF2B5EF4-FFF2-40B4-BE49-F238E27FC236}">
                <a16:creationId xmlns:a16="http://schemas.microsoft.com/office/drawing/2014/main" id="{8061A035-50AA-4090-8F8F-838EEC261B4A}"/>
              </a:ext>
            </a:extLst>
          </p:cNvPr>
          <p:cNvGrpSpPr/>
          <p:nvPr/>
        </p:nvGrpSpPr>
        <p:grpSpPr>
          <a:xfrm>
            <a:off x="5631714" y="2639389"/>
            <a:ext cx="907511" cy="556856"/>
            <a:chOff x="10992852" y="10836877"/>
            <a:chExt cx="1208416" cy="864972"/>
          </a:xfrm>
        </p:grpSpPr>
        <p:sp>
          <p:nvSpPr>
            <p:cNvPr id="35" name="Oval 34">
              <a:extLst>
                <a:ext uri="{FF2B5EF4-FFF2-40B4-BE49-F238E27FC236}">
                  <a16:creationId xmlns:a16="http://schemas.microsoft.com/office/drawing/2014/main" id="{34197951-288A-4964-BC26-CF1D90C31CE1}"/>
                </a:ext>
              </a:extLst>
            </p:cNvPr>
            <p:cNvSpPr/>
            <p:nvPr/>
          </p:nvSpPr>
          <p:spPr>
            <a:xfrm>
              <a:off x="10992852" y="10836877"/>
              <a:ext cx="931417" cy="864972"/>
            </a:xfrm>
            <a:prstGeom prst="ellipse">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4800D9D-8EAA-420B-A7F3-0BDBF3385DA1}"/>
                </a:ext>
              </a:extLst>
            </p:cNvPr>
            <p:cNvSpPr txBox="1"/>
            <p:nvPr/>
          </p:nvSpPr>
          <p:spPr>
            <a:xfrm>
              <a:off x="11037534" y="11013374"/>
              <a:ext cx="1163734" cy="573688"/>
            </a:xfrm>
            <a:prstGeom prst="rect">
              <a:avLst/>
            </a:prstGeom>
            <a:noFill/>
          </p:spPr>
          <p:txBody>
            <a:bodyPr wrap="square" rtlCol="0">
              <a:spAutoFit/>
            </a:bodyPr>
            <a:lstStyle/>
            <a:p>
              <a:r>
                <a:rPr lang="en-US" dirty="0"/>
                <a:t>Virus</a:t>
              </a:r>
            </a:p>
          </p:txBody>
        </p:sp>
      </p:grpSp>
      <p:cxnSp>
        <p:nvCxnSpPr>
          <p:cNvPr id="27" name="Straight Arrow Connector 26">
            <a:extLst>
              <a:ext uri="{FF2B5EF4-FFF2-40B4-BE49-F238E27FC236}">
                <a16:creationId xmlns:a16="http://schemas.microsoft.com/office/drawing/2014/main" id="{9C157624-48CC-4DDA-BE01-C9B4B978A24D}"/>
              </a:ext>
            </a:extLst>
          </p:cNvPr>
          <p:cNvCxnSpPr>
            <a:cxnSpLocks/>
          </p:cNvCxnSpPr>
          <p:nvPr/>
        </p:nvCxnSpPr>
        <p:spPr>
          <a:xfrm flipH="1">
            <a:off x="5091430" y="5251685"/>
            <a:ext cx="1814256" cy="13241"/>
          </a:xfrm>
          <a:prstGeom prst="straightConnector1">
            <a:avLst/>
          </a:prstGeom>
          <a:ln w="952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C36B1A-22D6-4E6A-B1EE-2125915241C3}"/>
              </a:ext>
            </a:extLst>
          </p:cNvPr>
          <p:cNvCxnSpPr>
            <a:cxnSpLocks/>
          </p:cNvCxnSpPr>
          <p:nvPr/>
        </p:nvCxnSpPr>
        <p:spPr>
          <a:xfrm flipH="1" flipV="1">
            <a:off x="7895943" y="5255254"/>
            <a:ext cx="786882" cy="3051"/>
          </a:xfrm>
          <a:prstGeom prst="straightConnector1">
            <a:avLst/>
          </a:prstGeom>
          <a:ln w="762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493D9F0F-13EF-4E45-BB23-6001AAA33427}"/>
              </a:ext>
            </a:extLst>
          </p:cNvPr>
          <p:cNvGrpSpPr/>
          <p:nvPr/>
        </p:nvGrpSpPr>
        <p:grpSpPr>
          <a:xfrm>
            <a:off x="5631714" y="4573053"/>
            <a:ext cx="907511" cy="556856"/>
            <a:chOff x="10992852" y="10836877"/>
            <a:chExt cx="1208416" cy="864972"/>
          </a:xfrm>
        </p:grpSpPr>
        <p:sp>
          <p:nvSpPr>
            <p:cNvPr id="33" name="Oval 32">
              <a:extLst>
                <a:ext uri="{FF2B5EF4-FFF2-40B4-BE49-F238E27FC236}">
                  <a16:creationId xmlns:a16="http://schemas.microsoft.com/office/drawing/2014/main" id="{891E7C13-E1DA-40B7-8B73-C4575BCC18B3}"/>
                </a:ext>
              </a:extLst>
            </p:cNvPr>
            <p:cNvSpPr/>
            <p:nvPr/>
          </p:nvSpPr>
          <p:spPr>
            <a:xfrm>
              <a:off x="10992852" y="10836877"/>
              <a:ext cx="931417" cy="86497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6576884-E724-4CE3-BD1D-3B165C4D7384}"/>
                </a:ext>
              </a:extLst>
            </p:cNvPr>
            <p:cNvSpPr txBox="1"/>
            <p:nvPr/>
          </p:nvSpPr>
          <p:spPr>
            <a:xfrm>
              <a:off x="11037534" y="11013374"/>
              <a:ext cx="1163734" cy="573688"/>
            </a:xfrm>
            <a:prstGeom prst="rect">
              <a:avLst/>
            </a:prstGeom>
            <a:noFill/>
          </p:spPr>
          <p:txBody>
            <a:bodyPr wrap="square" rtlCol="0">
              <a:spAutoFit/>
            </a:bodyPr>
            <a:lstStyle/>
            <a:p>
              <a:r>
                <a:rPr lang="en-US" dirty="0"/>
                <a:t>Virus</a:t>
              </a:r>
            </a:p>
          </p:txBody>
        </p:sp>
      </p:grpSp>
      <p:grpSp>
        <p:nvGrpSpPr>
          <p:cNvPr id="30" name="Group 29">
            <a:extLst>
              <a:ext uri="{FF2B5EF4-FFF2-40B4-BE49-F238E27FC236}">
                <a16:creationId xmlns:a16="http://schemas.microsoft.com/office/drawing/2014/main" id="{2AFCCF81-E252-4DB7-A86C-704B092EEA56}"/>
              </a:ext>
            </a:extLst>
          </p:cNvPr>
          <p:cNvGrpSpPr/>
          <p:nvPr/>
        </p:nvGrpSpPr>
        <p:grpSpPr>
          <a:xfrm>
            <a:off x="10952820" y="3152019"/>
            <a:ext cx="907510" cy="556856"/>
            <a:chOff x="10992853" y="10836877"/>
            <a:chExt cx="1208415" cy="864972"/>
          </a:xfrm>
        </p:grpSpPr>
        <p:sp>
          <p:nvSpPr>
            <p:cNvPr id="31" name="Oval 30">
              <a:extLst>
                <a:ext uri="{FF2B5EF4-FFF2-40B4-BE49-F238E27FC236}">
                  <a16:creationId xmlns:a16="http://schemas.microsoft.com/office/drawing/2014/main" id="{DFD9A37A-2BD5-4FBB-9410-E4DC6A2A9BF8}"/>
                </a:ext>
              </a:extLst>
            </p:cNvPr>
            <p:cNvSpPr/>
            <p:nvPr/>
          </p:nvSpPr>
          <p:spPr>
            <a:xfrm>
              <a:off x="10992853" y="10836877"/>
              <a:ext cx="931417" cy="864972"/>
            </a:xfrm>
            <a:prstGeom prst="ellipse">
              <a:avLst/>
            </a:prstGeom>
            <a:noFill/>
            <a:ln w="508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E5F3F46-9F2E-49FD-A3BE-3BF5749EFA70}"/>
                </a:ext>
              </a:extLst>
            </p:cNvPr>
            <p:cNvSpPr txBox="1"/>
            <p:nvPr/>
          </p:nvSpPr>
          <p:spPr>
            <a:xfrm>
              <a:off x="11037534" y="11035568"/>
              <a:ext cx="1163734" cy="573688"/>
            </a:xfrm>
            <a:prstGeom prst="rect">
              <a:avLst/>
            </a:prstGeom>
            <a:noFill/>
          </p:spPr>
          <p:txBody>
            <a:bodyPr wrap="square" rtlCol="0">
              <a:spAutoFit/>
            </a:bodyPr>
            <a:lstStyle/>
            <a:p>
              <a:r>
                <a:rPr lang="en-US" dirty="0"/>
                <a:t>Virus</a:t>
              </a:r>
            </a:p>
          </p:txBody>
        </p:sp>
      </p:grpSp>
      <p:sp>
        <p:nvSpPr>
          <p:cNvPr id="41" name="TextBox 40">
            <a:extLst>
              <a:ext uri="{FF2B5EF4-FFF2-40B4-BE49-F238E27FC236}">
                <a16:creationId xmlns:a16="http://schemas.microsoft.com/office/drawing/2014/main" id="{C9D32928-AB5D-4904-9CBE-C6EBA0964CD1}"/>
              </a:ext>
            </a:extLst>
          </p:cNvPr>
          <p:cNvSpPr txBox="1"/>
          <p:nvPr/>
        </p:nvSpPr>
        <p:spPr>
          <a:xfrm>
            <a:off x="3166088" y="5776946"/>
            <a:ext cx="5516737" cy="954107"/>
          </a:xfrm>
          <a:prstGeom prst="rect">
            <a:avLst/>
          </a:prstGeom>
          <a:noFill/>
        </p:spPr>
        <p:txBody>
          <a:bodyPr wrap="square" rtlCol="0">
            <a:spAutoFit/>
          </a:bodyPr>
          <a:lstStyle/>
          <a:p>
            <a:pPr algn="ctr"/>
            <a:r>
              <a:rPr lang="en-GB" sz="2800" dirty="0"/>
              <a:t>Livestock, pets, rodents or birds are potential animal reservoirs</a:t>
            </a:r>
          </a:p>
        </p:txBody>
      </p:sp>
      <p:sp>
        <p:nvSpPr>
          <p:cNvPr id="3" name="TextBox 2">
            <a:extLst>
              <a:ext uri="{FF2B5EF4-FFF2-40B4-BE49-F238E27FC236}">
                <a16:creationId xmlns:a16="http://schemas.microsoft.com/office/drawing/2014/main" id="{3A5A5DF3-EF3C-46A4-B945-119E4E421AD3}"/>
              </a:ext>
            </a:extLst>
          </p:cNvPr>
          <p:cNvSpPr txBox="1"/>
          <p:nvPr/>
        </p:nvSpPr>
        <p:spPr>
          <a:xfrm>
            <a:off x="678603" y="1535252"/>
            <a:ext cx="4622584" cy="369332"/>
          </a:xfrm>
          <a:prstGeom prst="rect">
            <a:avLst/>
          </a:prstGeom>
          <a:noFill/>
        </p:spPr>
        <p:txBody>
          <a:bodyPr wrap="square" rtlCol="0">
            <a:spAutoFit/>
          </a:bodyPr>
          <a:lstStyle/>
          <a:p>
            <a:r>
              <a:rPr lang="en-US" u="sng" dirty="0"/>
              <a:t>Exposure as key risk factor for emergence</a:t>
            </a:r>
          </a:p>
        </p:txBody>
      </p:sp>
    </p:spTree>
    <p:extLst>
      <p:ext uri="{BB962C8B-B14F-4D97-AF65-F5344CB8AC3E}">
        <p14:creationId xmlns:p14="http://schemas.microsoft.com/office/powerpoint/2010/main" val="234861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Introduction</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r>
              <a:rPr lang="en-US" dirty="0"/>
              <a:t>‘</a:t>
            </a:r>
            <a:r>
              <a:rPr lang="en-US" dirty="0" err="1"/>
              <a:t>Anello</a:t>
            </a:r>
            <a:r>
              <a:rPr lang="en-US" dirty="0"/>
              <a:t>’  = ‘ring’</a:t>
            </a:r>
          </a:p>
          <a:p>
            <a:r>
              <a:rPr lang="en-US" dirty="0"/>
              <a:t>(-) ssDNA</a:t>
            </a:r>
          </a:p>
          <a:p>
            <a:r>
              <a:rPr lang="en-US" dirty="0"/>
              <a:t>1-4.5kb genomes</a:t>
            </a:r>
          </a:p>
          <a:p>
            <a:r>
              <a:rPr lang="en-US" dirty="0"/>
              <a:t>No stable cell culture system</a:t>
            </a:r>
          </a:p>
          <a:p>
            <a:r>
              <a:rPr lang="en-US" dirty="0"/>
              <a:t>No animal models </a:t>
            </a:r>
          </a:p>
          <a:p>
            <a:r>
              <a:rPr lang="en-US" dirty="0"/>
              <a:t>~30nm, non-enveloped, icosahedral capsid </a:t>
            </a:r>
          </a:p>
          <a:p>
            <a:endParaRPr lang="en-US" dirty="0"/>
          </a:p>
          <a:p>
            <a:endParaRPr lang="en-US" dirty="0"/>
          </a:p>
        </p:txBody>
      </p:sp>
      <p:pic>
        <p:nvPicPr>
          <p:cNvPr id="4" name="Picture 3">
            <a:extLst>
              <a:ext uri="{FF2B5EF4-FFF2-40B4-BE49-F238E27FC236}">
                <a16:creationId xmlns:a16="http://schemas.microsoft.com/office/drawing/2014/main" id="{0FFDB3ED-B57E-421E-8896-4140451CE2A2}"/>
              </a:ext>
            </a:extLst>
          </p:cNvPr>
          <p:cNvPicPr>
            <a:picLocks noChangeAspect="1"/>
          </p:cNvPicPr>
          <p:nvPr/>
        </p:nvPicPr>
        <p:blipFill>
          <a:blip r:embed="rId3"/>
          <a:stretch>
            <a:fillRect/>
          </a:stretch>
        </p:blipFill>
        <p:spPr>
          <a:xfrm>
            <a:off x="7798115" y="1881146"/>
            <a:ext cx="2600326" cy="1985963"/>
          </a:xfrm>
          <a:prstGeom prst="rect">
            <a:avLst/>
          </a:prstGeom>
        </p:spPr>
      </p:pic>
      <p:sp>
        <p:nvSpPr>
          <p:cNvPr id="5" name="TextBox 4">
            <a:extLst>
              <a:ext uri="{FF2B5EF4-FFF2-40B4-BE49-F238E27FC236}">
                <a16:creationId xmlns:a16="http://schemas.microsoft.com/office/drawing/2014/main" id="{AA7D3437-0726-419E-847D-9E155A4ED881}"/>
              </a:ext>
            </a:extLst>
          </p:cNvPr>
          <p:cNvSpPr txBox="1"/>
          <p:nvPr/>
        </p:nvSpPr>
        <p:spPr>
          <a:xfrm>
            <a:off x="9582655" y="3455301"/>
            <a:ext cx="887506" cy="369332"/>
          </a:xfrm>
          <a:prstGeom prst="rect">
            <a:avLst/>
          </a:prstGeom>
          <a:noFill/>
        </p:spPr>
        <p:txBody>
          <a:bodyPr wrap="square" rtlCol="0">
            <a:spAutoFit/>
          </a:bodyPr>
          <a:lstStyle/>
          <a:p>
            <a:r>
              <a:rPr lang="en-US" dirty="0"/>
              <a:t>100nm</a:t>
            </a:r>
          </a:p>
        </p:txBody>
      </p:sp>
      <p:sp>
        <p:nvSpPr>
          <p:cNvPr id="7" name="TextBox 6">
            <a:extLst>
              <a:ext uri="{FF2B5EF4-FFF2-40B4-BE49-F238E27FC236}">
                <a16:creationId xmlns:a16="http://schemas.microsoft.com/office/drawing/2014/main" id="{DF9F693B-A18E-4C60-AEC7-C20F82485C9B}"/>
              </a:ext>
            </a:extLst>
          </p:cNvPr>
          <p:cNvSpPr txBox="1"/>
          <p:nvPr/>
        </p:nvSpPr>
        <p:spPr>
          <a:xfrm>
            <a:off x="7726394" y="3867109"/>
            <a:ext cx="1936381" cy="369332"/>
          </a:xfrm>
          <a:prstGeom prst="rect">
            <a:avLst/>
          </a:prstGeom>
          <a:noFill/>
        </p:spPr>
        <p:txBody>
          <a:bodyPr wrap="square" rtlCol="0">
            <a:spAutoFit/>
          </a:bodyPr>
          <a:lstStyle/>
          <a:p>
            <a:r>
              <a:rPr lang="en-US" dirty="0"/>
              <a:t>Itoh et al., 2000</a:t>
            </a:r>
          </a:p>
        </p:txBody>
      </p:sp>
    </p:spTree>
    <p:extLst>
      <p:ext uri="{BB962C8B-B14F-4D97-AF65-F5344CB8AC3E}">
        <p14:creationId xmlns:p14="http://schemas.microsoft.com/office/powerpoint/2010/main" val="3944908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692642" y="186372"/>
            <a:ext cx="6806713" cy="1188720"/>
          </a:xfrm>
        </p:spPr>
        <p:txBody>
          <a:bodyPr/>
          <a:lstStyle/>
          <a:p>
            <a:r>
              <a:rPr lang="en-US" dirty="0"/>
              <a:t>Conclusions</a:t>
            </a:r>
          </a:p>
        </p:txBody>
      </p:sp>
      <p:sp>
        <p:nvSpPr>
          <p:cNvPr id="41" name="TextBox 40">
            <a:extLst>
              <a:ext uri="{FF2B5EF4-FFF2-40B4-BE49-F238E27FC236}">
                <a16:creationId xmlns:a16="http://schemas.microsoft.com/office/drawing/2014/main" id="{C9D32928-AB5D-4904-9CBE-C6EBA0964CD1}"/>
              </a:ext>
            </a:extLst>
          </p:cNvPr>
          <p:cNvSpPr txBox="1"/>
          <p:nvPr/>
        </p:nvSpPr>
        <p:spPr>
          <a:xfrm>
            <a:off x="2692642" y="1874728"/>
            <a:ext cx="7726702" cy="3539430"/>
          </a:xfrm>
          <a:prstGeom prst="rect">
            <a:avLst/>
          </a:prstGeom>
          <a:noFill/>
        </p:spPr>
        <p:txBody>
          <a:bodyPr wrap="square" rtlCol="0">
            <a:spAutoFit/>
          </a:bodyPr>
          <a:lstStyle/>
          <a:p>
            <a:pPr marL="457200" indent="-457200">
              <a:buFont typeface="Arial" panose="020B0604020202020204" pitchFamily="34" charset="0"/>
              <a:buChar char="•"/>
            </a:pPr>
            <a:r>
              <a:rPr lang="en-GB" sz="2800" dirty="0"/>
              <a:t>Anelloviruses may not be pathogenic but may affect our immunity</a:t>
            </a:r>
          </a:p>
          <a:p>
            <a:pPr marL="457200" indent="-457200">
              <a:buFont typeface="Arial" panose="020B0604020202020204" pitchFamily="34" charset="0"/>
              <a:buChar char="•"/>
            </a:pPr>
            <a:r>
              <a:rPr lang="en-GB" sz="2800" dirty="0"/>
              <a:t>Anelloviruses are highly transmissible and have a broad host-range</a:t>
            </a:r>
          </a:p>
          <a:p>
            <a:pPr marL="457200" indent="-457200">
              <a:buFont typeface="Arial" panose="020B0604020202020204" pitchFamily="34" charset="0"/>
              <a:buChar char="•"/>
            </a:pPr>
            <a:r>
              <a:rPr lang="en-GB" sz="2800" dirty="0"/>
              <a:t>Anelloviruses are at a high risk of zoonotic </a:t>
            </a:r>
            <a:r>
              <a:rPr lang="en-GB" sz="2800" dirty="0" err="1"/>
              <a:t>spillover</a:t>
            </a:r>
            <a:endParaRPr lang="en-GB" sz="2800" dirty="0"/>
          </a:p>
          <a:p>
            <a:pPr marL="457200" indent="-457200">
              <a:buFont typeface="Arial" panose="020B0604020202020204" pitchFamily="34" charset="0"/>
              <a:buChar char="•"/>
            </a:pPr>
            <a:endParaRPr lang="en-GB" sz="2800" dirty="0"/>
          </a:p>
          <a:p>
            <a:pPr algn="ctr"/>
            <a:endParaRPr lang="en-GB" sz="2800" dirty="0"/>
          </a:p>
        </p:txBody>
      </p:sp>
    </p:spTree>
    <p:extLst>
      <p:ext uri="{BB962C8B-B14F-4D97-AF65-F5344CB8AC3E}">
        <p14:creationId xmlns:p14="http://schemas.microsoft.com/office/powerpoint/2010/main" val="3354167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Nomenclature</a:t>
            </a:r>
          </a:p>
        </p:txBody>
      </p:sp>
      <p:sp>
        <p:nvSpPr>
          <p:cNvPr id="5" name="Content Placeholder 4">
            <a:extLst>
              <a:ext uri="{FF2B5EF4-FFF2-40B4-BE49-F238E27FC236}">
                <a16:creationId xmlns:a16="http://schemas.microsoft.com/office/drawing/2014/main" id="{BA0C2CDB-3F05-42D9-A117-3F5B1C1D60AF}"/>
              </a:ext>
            </a:extLst>
          </p:cNvPr>
          <p:cNvSpPr>
            <a:spLocks noGrp="1"/>
          </p:cNvSpPr>
          <p:nvPr>
            <p:ph idx="1"/>
          </p:nvPr>
        </p:nvSpPr>
        <p:spPr>
          <a:xfrm>
            <a:off x="2231136" y="1972122"/>
            <a:ext cx="7729728" cy="3101983"/>
          </a:xfrm>
        </p:spPr>
        <p:txBody>
          <a:bodyPr>
            <a:normAutofit fontScale="47500" lnSpcReduction="20000"/>
          </a:bodyPr>
          <a:lstStyle/>
          <a:p>
            <a:r>
              <a:rPr lang="en-US" dirty="0"/>
              <a:t>Alpha </a:t>
            </a:r>
            <a:r>
              <a:rPr lang="en-US" dirty="0">
                <a:sym typeface="Wingdings" panose="05000000000000000000" pitchFamily="2" charset="2"/>
              </a:rPr>
              <a:t> Torque </a:t>
            </a:r>
            <a:r>
              <a:rPr lang="en-US" dirty="0" err="1">
                <a:sym typeface="Wingdings" panose="05000000000000000000" pitchFamily="2" charset="2"/>
              </a:rPr>
              <a:t>teno</a:t>
            </a:r>
            <a:endParaRPr lang="en-US" dirty="0">
              <a:sym typeface="Wingdings" panose="05000000000000000000" pitchFamily="2" charset="2"/>
            </a:endParaRPr>
          </a:p>
          <a:p>
            <a:r>
              <a:rPr lang="en-US" dirty="0">
                <a:sym typeface="Wingdings" panose="05000000000000000000" pitchFamily="2" charset="2"/>
              </a:rPr>
              <a:t>Beta  Torque </a:t>
            </a:r>
            <a:r>
              <a:rPr lang="en-US" dirty="0" err="1">
                <a:sym typeface="Wingdings" panose="05000000000000000000" pitchFamily="2" charset="2"/>
              </a:rPr>
              <a:t>teno</a:t>
            </a:r>
            <a:r>
              <a:rPr lang="en-US" dirty="0">
                <a:sym typeface="Wingdings" panose="05000000000000000000" pitchFamily="2" charset="2"/>
              </a:rPr>
              <a:t> mini</a:t>
            </a:r>
          </a:p>
          <a:p>
            <a:r>
              <a:rPr lang="en-US" dirty="0">
                <a:sym typeface="Wingdings" panose="05000000000000000000" pitchFamily="2" charset="2"/>
              </a:rPr>
              <a:t>Gamma  Torque </a:t>
            </a:r>
            <a:r>
              <a:rPr lang="en-US" dirty="0" err="1">
                <a:sym typeface="Wingdings" panose="05000000000000000000" pitchFamily="2" charset="2"/>
              </a:rPr>
              <a:t>teno</a:t>
            </a:r>
            <a:r>
              <a:rPr lang="en-US" dirty="0">
                <a:sym typeface="Wingdings" panose="05000000000000000000" pitchFamily="2" charset="2"/>
              </a:rPr>
              <a:t> midi</a:t>
            </a:r>
          </a:p>
          <a:p>
            <a:r>
              <a:rPr lang="en-US" dirty="0">
                <a:sym typeface="Wingdings" panose="05000000000000000000" pitchFamily="2" charset="2"/>
              </a:rPr>
              <a:t>Delta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tupaia</a:t>
            </a:r>
            <a:endParaRPr lang="en-US" dirty="0">
              <a:sym typeface="Wingdings" panose="05000000000000000000" pitchFamily="2" charset="2"/>
            </a:endParaRPr>
          </a:p>
          <a:p>
            <a:r>
              <a:rPr lang="en-US" dirty="0">
                <a:sym typeface="Wingdings" panose="05000000000000000000" pitchFamily="2" charset="2"/>
              </a:rPr>
              <a:t>Epsilon  Torque </a:t>
            </a:r>
            <a:r>
              <a:rPr lang="en-US" dirty="0" err="1">
                <a:sym typeface="Wingdings" panose="05000000000000000000" pitchFamily="2" charset="2"/>
              </a:rPr>
              <a:t>teno</a:t>
            </a:r>
            <a:r>
              <a:rPr lang="en-US" dirty="0">
                <a:sym typeface="Wingdings" panose="05000000000000000000" pitchFamily="2" charset="2"/>
              </a:rPr>
              <a:t> tamarin</a:t>
            </a:r>
          </a:p>
          <a:p>
            <a:r>
              <a:rPr lang="en-US" dirty="0">
                <a:sym typeface="Wingdings" panose="05000000000000000000" pitchFamily="2" charset="2"/>
              </a:rPr>
              <a:t>Zeta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douroucouli</a:t>
            </a:r>
            <a:endParaRPr lang="en-US" dirty="0">
              <a:sym typeface="Wingdings" panose="05000000000000000000" pitchFamily="2" charset="2"/>
            </a:endParaRPr>
          </a:p>
          <a:p>
            <a:r>
              <a:rPr lang="en-US" dirty="0">
                <a:sym typeface="Wingdings" panose="05000000000000000000" pitchFamily="2" charset="2"/>
              </a:rPr>
              <a:t>Eta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felis</a:t>
            </a:r>
            <a:endParaRPr lang="en-US" dirty="0">
              <a:sym typeface="Wingdings" panose="05000000000000000000" pitchFamily="2" charset="2"/>
            </a:endParaRPr>
          </a:p>
          <a:p>
            <a:r>
              <a:rPr lang="en-US" dirty="0">
                <a:sym typeface="Wingdings" panose="05000000000000000000" pitchFamily="2" charset="2"/>
              </a:rPr>
              <a:t>Theta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canis</a:t>
            </a:r>
            <a:endParaRPr lang="en-US" dirty="0">
              <a:sym typeface="Wingdings" panose="05000000000000000000" pitchFamily="2" charset="2"/>
            </a:endParaRPr>
          </a:p>
          <a:p>
            <a:r>
              <a:rPr lang="en-US" dirty="0">
                <a:sym typeface="Wingdings" panose="05000000000000000000" pitchFamily="2" charset="2"/>
              </a:rPr>
              <a:t>Iota  Torque </a:t>
            </a:r>
            <a:r>
              <a:rPr lang="en-US" dirty="0" err="1">
                <a:sym typeface="Wingdings" panose="05000000000000000000" pitchFamily="2" charset="2"/>
              </a:rPr>
              <a:t>teno</a:t>
            </a:r>
            <a:r>
              <a:rPr lang="en-US" dirty="0">
                <a:sym typeface="Wingdings" panose="05000000000000000000" pitchFamily="2" charset="2"/>
              </a:rPr>
              <a:t> sus</a:t>
            </a:r>
          </a:p>
          <a:p>
            <a:r>
              <a:rPr lang="en-US" dirty="0">
                <a:sym typeface="Wingdings" panose="05000000000000000000" pitchFamily="2" charset="2"/>
              </a:rPr>
              <a:t>Kappa  Torque </a:t>
            </a:r>
            <a:r>
              <a:rPr lang="en-US" dirty="0" err="1">
                <a:sym typeface="Wingdings" panose="05000000000000000000" pitchFamily="2" charset="2"/>
              </a:rPr>
              <a:t>teno</a:t>
            </a:r>
            <a:r>
              <a:rPr lang="en-US" dirty="0">
                <a:sym typeface="Wingdings" panose="05000000000000000000" pitchFamily="2" charset="2"/>
              </a:rPr>
              <a:t> sus virus K2</a:t>
            </a:r>
          </a:p>
          <a:p>
            <a:r>
              <a:rPr lang="en-US" dirty="0">
                <a:sym typeface="Wingdings" panose="05000000000000000000" pitchFamily="2" charset="2"/>
              </a:rPr>
              <a:t>Lambda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zalophus</a:t>
            </a:r>
            <a:endParaRPr lang="en-US" dirty="0">
              <a:sym typeface="Wingdings" panose="05000000000000000000" pitchFamily="2" charset="2"/>
            </a:endParaRPr>
          </a:p>
          <a:p>
            <a:r>
              <a:rPr lang="en-US" dirty="0">
                <a:sym typeface="Wingdings" panose="05000000000000000000" pitchFamily="2" charset="2"/>
              </a:rPr>
              <a:t>Mu  Torque </a:t>
            </a:r>
            <a:r>
              <a:rPr lang="en-US" dirty="0" err="1">
                <a:sym typeface="Wingdings" panose="05000000000000000000" pitchFamily="2" charset="2"/>
              </a:rPr>
              <a:t>teno</a:t>
            </a:r>
            <a:r>
              <a:rPr lang="en-US" dirty="0">
                <a:sym typeface="Wingdings" panose="05000000000000000000" pitchFamily="2" charset="2"/>
              </a:rPr>
              <a:t> </a:t>
            </a:r>
            <a:r>
              <a:rPr lang="en-US" dirty="0" err="1">
                <a:sym typeface="Wingdings" panose="05000000000000000000" pitchFamily="2" charset="2"/>
              </a:rPr>
              <a:t>equus</a:t>
            </a:r>
            <a:endParaRPr lang="en-US" dirty="0">
              <a:sym typeface="Wingdings" panose="05000000000000000000" pitchFamily="2" charset="2"/>
            </a:endParaRPr>
          </a:p>
          <a:p>
            <a:r>
              <a:rPr lang="en-US" dirty="0">
                <a:sym typeface="Wingdings" panose="05000000000000000000" pitchFamily="2" charset="2"/>
              </a:rPr>
              <a:t>Nu  Torque </a:t>
            </a:r>
            <a:r>
              <a:rPr lang="en-US" dirty="0" err="1">
                <a:sym typeface="Wingdings" panose="05000000000000000000" pitchFamily="2" charset="2"/>
              </a:rPr>
              <a:t>teno</a:t>
            </a:r>
            <a:r>
              <a:rPr lang="en-US" dirty="0">
                <a:sym typeface="Wingdings" panose="05000000000000000000" pitchFamily="2" charset="2"/>
              </a:rPr>
              <a:t> seal</a:t>
            </a:r>
          </a:p>
          <a:p>
            <a:endParaRPr lang="en-US" dirty="0"/>
          </a:p>
        </p:txBody>
      </p:sp>
    </p:spTree>
    <p:extLst>
      <p:ext uri="{BB962C8B-B14F-4D97-AF65-F5344CB8AC3E}">
        <p14:creationId xmlns:p14="http://schemas.microsoft.com/office/powerpoint/2010/main" val="845458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 Range and Animal Reservoirs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pPr marL="0" indent="0">
              <a:buNone/>
            </a:pPr>
            <a:r>
              <a:rPr lang="en-US" dirty="0"/>
              <a:t>De Souza et al. (2018)</a:t>
            </a:r>
          </a:p>
          <a:p>
            <a:r>
              <a:rPr lang="en-US" dirty="0"/>
              <a:t>Rodents (</a:t>
            </a:r>
            <a:r>
              <a:rPr lang="en-US" dirty="0" err="1"/>
              <a:t>Criticidae</a:t>
            </a:r>
            <a:r>
              <a:rPr lang="en-US" dirty="0"/>
              <a:t>)</a:t>
            </a:r>
          </a:p>
          <a:p>
            <a:r>
              <a:rPr lang="en-US" dirty="0"/>
              <a:t>Bats (</a:t>
            </a:r>
            <a:r>
              <a:rPr lang="en-US" dirty="0" err="1"/>
              <a:t>Molossidae</a:t>
            </a:r>
            <a:r>
              <a:rPr lang="en-US" dirty="0"/>
              <a:t>, </a:t>
            </a:r>
            <a:r>
              <a:rPr lang="en-US" dirty="0" err="1"/>
              <a:t>Phyllostomidae</a:t>
            </a:r>
            <a:r>
              <a:rPr lang="en-US" dirty="0"/>
              <a:t>)</a:t>
            </a:r>
          </a:p>
          <a:p>
            <a:r>
              <a:rPr lang="en-US" dirty="0"/>
              <a:t>Opossums (</a:t>
            </a:r>
            <a:r>
              <a:rPr lang="en-US" dirty="0" err="1"/>
              <a:t>Didelphidae</a:t>
            </a:r>
            <a:r>
              <a:rPr lang="en-US" dirty="0"/>
              <a:t>)</a:t>
            </a:r>
          </a:p>
          <a:p>
            <a:pPr marL="0" indent="0">
              <a:buNone/>
            </a:pPr>
            <a:r>
              <a:rPr lang="en-US" dirty="0"/>
              <a:t>Nishiyama et al. (2014)</a:t>
            </a:r>
          </a:p>
          <a:p>
            <a:r>
              <a:rPr lang="en-US" dirty="0"/>
              <a:t>wood mice (</a:t>
            </a:r>
            <a:r>
              <a:rPr lang="en-US" dirty="0" err="1"/>
              <a:t>Apodemus</a:t>
            </a:r>
            <a:r>
              <a:rPr lang="en-US" dirty="0"/>
              <a:t> </a:t>
            </a:r>
            <a:r>
              <a:rPr lang="en-US" dirty="0" err="1"/>
              <a:t>sylvaticus</a:t>
            </a:r>
            <a:r>
              <a:rPr lang="en-US" dirty="0"/>
              <a:t>)</a:t>
            </a:r>
          </a:p>
          <a:p>
            <a:r>
              <a:rPr lang="en-US" dirty="0"/>
              <a:t>field voles (Microtus </a:t>
            </a:r>
            <a:r>
              <a:rPr lang="en-US" dirty="0" err="1"/>
              <a:t>agrestis</a:t>
            </a:r>
            <a:r>
              <a:rPr lang="en-US" dirty="0"/>
              <a:t>)</a:t>
            </a:r>
          </a:p>
          <a:p>
            <a:r>
              <a:rPr lang="en-US" dirty="0"/>
              <a:t>bank voles (</a:t>
            </a:r>
            <a:r>
              <a:rPr lang="en-US" dirty="0" err="1"/>
              <a:t>Myodes</a:t>
            </a:r>
            <a:r>
              <a:rPr lang="en-US" dirty="0"/>
              <a:t> </a:t>
            </a:r>
            <a:r>
              <a:rPr lang="en-US" dirty="0" err="1"/>
              <a:t>glareolus</a:t>
            </a:r>
            <a:r>
              <a:rPr lang="en-US" dirty="0"/>
              <a:t>)</a:t>
            </a:r>
          </a:p>
          <a:p>
            <a:r>
              <a:rPr lang="en-US" dirty="0"/>
              <a:t>Absent in Mus musculus</a:t>
            </a:r>
          </a:p>
          <a:p>
            <a:endParaRPr lang="en-US" dirty="0"/>
          </a:p>
        </p:txBody>
      </p:sp>
    </p:spTree>
    <p:extLst>
      <p:ext uri="{BB962C8B-B14F-4D97-AF65-F5344CB8AC3E}">
        <p14:creationId xmlns:p14="http://schemas.microsoft.com/office/powerpoint/2010/main" val="3543789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 Range and Animal Reservoirs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pPr marL="0" indent="0">
              <a:buNone/>
            </a:pPr>
            <a:r>
              <a:rPr lang="en-US" dirty="0"/>
              <a:t>Ng et al. (2009)</a:t>
            </a:r>
          </a:p>
          <a:p>
            <a:r>
              <a:rPr lang="en-US" dirty="0"/>
              <a:t>Sea lions (Zalophus </a:t>
            </a:r>
            <a:r>
              <a:rPr lang="en-US" dirty="0" err="1"/>
              <a:t>californianus</a:t>
            </a:r>
            <a:r>
              <a:rPr lang="en-US" dirty="0"/>
              <a:t>)</a:t>
            </a:r>
          </a:p>
          <a:p>
            <a:pPr marL="0" indent="0">
              <a:buNone/>
            </a:pPr>
            <a:r>
              <a:rPr lang="en-US" dirty="0"/>
              <a:t>Agueda-Pinto et al. (2020)</a:t>
            </a:r>
          </a:p>
          <a:p>
            <a:r>
              <a:rPr lang="en-US" dirty="0"/>
              <a:t>Iberian Hares</a:t>
            </a:r>
          </a:p>
          <a:p>
            <a:pPr marL="0" indent="0">
              <a:buNone/>
            </a:pPr>
            <a:r>
              <a:rPr lang="en-US" dirty="0"/>
              <a:t>Waits et al. (2018)</a:t>
            </a:r>
          </a:p>
          <a:p>
            <a:r>
              <a:rPr lang="en-US" dirty="0"/>
              <a:t>American dog ticks (</a:t>
            </a:r>
            <a:r>
              <a:rPr lang="en-US" dirty="0" err="1"/>
              <a:t>Dermacentor</a:t>
            </a:r>
            <a:r>
              <a:rPr lang="en-US" dirty="0"/>
              <a:t> </a:t>
            </a:r>
            <a:r>
              <a:rPr lang="en-US" dirty="0" err="1"/>
              <a:t>variabilis</a:t>
            </a:r>
            <a:r>
              <a:rPr lang="en-US" dirty="0"/>
              <a:t>)</a:t>
            </a:r>
          </a:p>
          <a:p>
            <a:pPr marL="0" indent="0">
              <a:buNone/>
            </a:pPr>
            <a:r>
              <a:rPr lang="en-US" dirty="0" err="1"/>
              <a:t>Bigarre</a:t>
            </a:r>
            <a:r>
              <a:rPr lang="en-US" dirty="0"/>
              <a:t> et al. (2005)</a:t>
            </a:r>
          </a:p>
          <a:p>
            <a:r>
              <a:rPr lang="en-US" dirty="0"/>
              <a:t>93% prevalence in French pigs</a:t>
            </a:r>
          </a:p>
          <a:p>
            <a:pPr marL="0" indent="0">
              <a:buNone/>
            </a:pPr>
            <a:r>
              <a:rPr lang="en-US" dirty="0"/>
              <a:t> </a:t>
            </a:r>
            <a:r>
              <a:rPr lang="en-US" dirty="0" err="1"/>
              <a:t>Amatya</a:t>
            </a:r>
            <a:r>
              <a:rPr lang="en-US" dirty="0"/>
              <a:t> et al. (2017)</a:t>
            </a:r>
          </a:p>
          <a:p>
            <a:r>
              <a:rPr lang="en-US" dirty="0"/>
              <a:t>Lemur (Indri indri)</a:t>
            </a:r>
          </a:p>
          <a:p>
            <a:pPr marL="0" indent="0">
              <a:buNone/>
            </a:pPr>
            <a:endParaRPr lang="en-US" dirty="0"/>
          </a:p>
        </p:txBody>
      </p:sp>
    </p:spTree>
    <p:extLst>
      <p:ext uri="{BB962C8B-B14F-4D97-AF65-F5344CB8AC3E}">
        <p14:creationId xmlns:p14="http://schemas.microsoft.com/office/powerpoint/2010/main" val="1658883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Genomic Surveillance</a:t>
            </a:r>
          </a:p>
        </p:txBody>
      </p:sp>
      <p:pic>
        <p:nvPicPr>
          <p:cNvPr id="4" name="Content Placeholder 3">
            <a:extLst>
              <a:ext uri="{FF2B5EF4-FFF2-40B4-BE49-F238E27FC236}">
                <a16:creationId xmlns:a16="http://schemas.microsoft.com/office/drawing/2014/main" id="{E8C84D4B-AA7A-4875-AE81-42D083320254}"/>
              </a:ext>
            </a:extLst>
          </p:cNvPr>
          <p:cNvPicPr>
            <a:picLocks noGrp="1" noChangeAspect="1"/>
          </p:cNvPicPr>
          <p:nvPr>
            <p:ph idx="1"/>
          </p:nvPr>
        </p:nvPicPr>
        <p:blipFill>
          <a:blip r:embed="rId3"/>
          <a:stretch>
            <a:fillRect/>
          </a:stretch>
        </p:blipFill>
        <p:spPr>
          <a:xfrm>
            <a:off x="1252561" y="1405295"/>
            <a:ext cx="7364926" cy="5389209"/>
          </a:xfrm>
          <a:prstGeom prst="rect">
            <a:avLst/>
          </a:prstGeom>
        </p:spPr>
      </p:pic>
      <p:sp>
        <p:nvSpPr>
          <p:cNvPr id="5" name="TextBox 4">
            <a:extLst>
              <a:ext uri="{FF2B5EF4-FFF2-40B4-BE49-F238E27FC236}">
                <a16:creationId xmlns:a16="http://schemas.microsoft.com/office/drawing/2014/main" id="{2BFED6E4-2D8C-4363-8A29-EFD59531CB0C}"/>
              </a:ext>
            </a:extLst>
          </p:cNvPr>
          <p:cNvSpPr txBox="1"/>
          <p:nvPr/>
        </p:nvSpPr>
        <p:spPr>
          <a:xfrm>
            <a:off x="7085812" y="6488668"/>
            <a:ext cx="1804827" cy="369332"/>
          </a:xfrm>
          <a:prstGeom prst="rect">
            <a:avLst/>
          </a:prstGeom>
          <a:noFill/>
        </p:spPr>
        <p:txBody>
          <a:bodyPr wrap="square" rtlCol="0">
            <a:spAutoFit/>
          </a:bodyPr>
          <a:lstStyle/>
          <a:p>
            <a:r>
              <a:rPr lang="en-US" dirty="0"/>
              <a:t>Du et al. (2018)</a:t>
            </a:r>
          </a:p>
        </p:txBody>
      </p:sp>
      <p:sp>
        <p:nvSpPr>
          <p:cNvPr id="6" name="TextBox 5">
            <a:extLst>
              <a:ext uri="{FF2B5EF4-FFF2-40B4-BE49-F238E27FC236}">
                <a16:creationId xmlns:a16="http://schemas.microsoft.com/office/drawing/2014/main" id="{C06588EA-C20F-4DCE-8572-00CA86CA2BA5}"/>
              </a:ext>
            </a:extLst>
          </p:cNvPr>
          <p:cNvSpPr txBox="1"/>
          <p:nvPr/>
        </p:nvSpPr>
        <p:spPr>
          <a:xfrm>
            <a:off x="8767349" y="3176569"/>
            <a:ext cx="2565046" cy="923330"/>
          </a:xfrm>
          <a:prstGeom prst="rect">
            <a:avLst/>
          </a:prstGeom>
          <a:noFill/>
        </p:spPr>
        <p:txBody>
          <a:bodyPr wrap="square" rtlCol="0">
            <a:spAutoFit/>
          </a:bodyPr>
          <a:lstStyle/>
          <a:p>
            <a:r>
              <a:rPr lang="en-US" dirty="0"/>
              <a:t>Du et al. (2018) collected rodents across 20 provinces in China	</a:t>
            </a:r>
          </a:p>
        </p:txBody>
      </p:sp>
    </p:spTree>
    <p:extLst>
      <p:ext uri="{BB962C8B-B14F-4D97-AF65-F5344CB8AC3E}">
        <p14:creationId xmlns:p14="http://schemas.microsoft.com/office/powerpoint/2010/main" val="359379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Genomic Surveillance</a:t>
            </a:r>
          </a:p>
        </p:txBody>
      </p:sp>
      <p:sp>
        <p:nvSpPr>
          <p:cNvPr id="6" name="TextBox 5">
            <a:extLst>
              <a:ext uri="{FF2B5EF4-FFF2-40B4-BE49-F238E27FC236}">
                <a16:creationId xmlns:a16="http://schemas.microsoft.com/office/drawing/2014/main" id="{C06588EA-C20F-4DCE-8572-00CA86CA2BA5}"/>
              </a:ext>
            </a:extLst>
          </p:cNvPr>
          <p:cNvSpPr txBox="1"/>
          <p:nvPr/>
        </p:nvSpPr>
        <p:spPr>
          <a:xfrm>
            <a:off x="2876764" y="4684839"/>
            <a:ext cx="5455578" cy="923330"/>
          </a:xfrm>
          <a:prstGeom prst="rect">
            <a:avLst/>
          </a:prstGeom>
          <a:noFill/>
        </p:spPr>
        <p:txBody>
          <a:bodyPr wrap="square" rtlCol="0">
            <a:spAutoFit/>
          </a:bodyPr>
          <a:lstStyle/>
          <a:p>
            <a:pPr marL="285750" indent="-285750">
              <a:buFont typeface="Arial" panose="020B0604020202020204" pitchFamily="34" charset="0"/>
              <a:buChar char="•"/>
            </a:pPr>
            <a:r>
              <a:rPr lang="en-US" dirty="0"/>
              <a:t>Ng et al. (2011) collected viral metagenomic samples of 3 locations in San Diego, CA</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2ADB336C-A9B4-431B-85BF-306C329D056D}"/>
              </a:ext>
            </a:extLst>
          </p:cNvPr>
          <p:cNvPicPr>
            <a:picLocks noChangeAspect="1"/>
          </p:cNvPicPr>
          <p:nvPr/>
        </p:nvPicPr>
        <p:blipFill>
          <a:blip r:embed="rId3"/>
          <a:stretch>
            <a:fillRect/>
          </a:stretch>
        </p:blipFill>
        <p:spPr>
          <a:xfrm>
            <a:off x="0" y="2253241"/>
            <a:ext cx="12192000" cy="2351517"/>
          </a:xfrm>
          <a:prstGeom prst="rect">
            <a:avLst/>
          </a:prstGeom>
        </p:spPr>
      </p:pic>
      <p:sp>
        <p:nvSpPr>
          <p:cNvPr id="12" name="TextBox 11">
            <a:extLst>
              <a:ext uri="{FF2B5EF4-FFF2-40B4-BE49-F238E27FC236}">
                <a16:creationId xmlns:a16="http://schemas.microsoft.com/office/drawing/2014/main" id="{2776F778-20F8-4D8A-B818-6F1DDEF2BA48}"/>
              </a:ext>
            </a:extLst>
          </p:cNvPr>
          <p:cNvSpPr txBox="1"/>
          <p:nvPr/>
        </p:nvSpPr>
        <p:spPr>
          <a:xfrm>
            <a:off x="97605" y="1966101"/>
            <a:ext cx="5455578" cy="307777"/>
          </a:xfrm>
          <a:prstGeom prst="rect">
            <a:avLst/>
          </a:prstGeom>
          <a:noFill/>
        </p:spPr>
        <p:txBody>
          <a:bodyPr wrap="square" rtlCol="0">
            <a:spAutoFit/>
          </a:bodyPr>
          <a:lstStyle/>
          <a:p>
            <a:r>
              <a:rPr lang="en-US" sz="1400" dirty="0"/>
              <a:t>Modified Fig. 2</a:t>
            </a:r>
          </a:p>
        </p:txBody>
      </p:sp>
    </p:spTree>
    <p:extLst>
      <p:ext uri="{BB962C8B-B14F-4D97-AF65-F5344CB8AC3E}">
        <p14:creationId xmlns:p14="http://schemas.microsoft.com/office/powerpoint/2010/main" val="1472579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Genomic Surveillance</a:t>
            </a:r>
          </a:p>
        </p:txBody>
      </p:sp>
      <p:pic>
        <p:nvPicPr>
          <p:cNvPr id="2050" name="Picture 2" descr="thumbnail">
            <a:extLst>
              <a:ext uri="{FF2B5EF4-FFF2-40B4-BE49-F238E27FC236}">
                <a16:creationId xmlns:a16="http://schemas.microsoft.com/office/drawing/2014/main" id="{8987BE4E-ED71-4B6C-AFDA-1269480EE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723" y="1495709"/>
            <a:ext cx="4950363" cy="53371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9A6821D-DCF0-4112-8EAB-731A63D89AB0}"/>
              </a:ext>
            </a:extLst>
          </p:cNvPr>
          <p:cNvSpPr/>
          <p:nvPr/>
        </p:nvSpPr>
        <p:spPr>
          <a:xfrm>
            <a:off x="3791164" y="1839074"/>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650CB9-F838-401E-A8D8-CC2A64D9F510}"/>
              </a:ext>
            </a:extLst>
          </p:cNvPr>
          <p:cNvSpPr/>
          <p:nvPr/>
        </p:nvSpPr>
        <p:spPr>
          <a:xfrm>
            <a:off x="3039438" y="2813405"/>
            <a:ext cx="996593" cy="26884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43F863-FF43-47F2-A639-BF7A96ED4B5D}"/>
              </a:ext>
            </a:extLst>
          </p:cNvPr>
          <p:cNvSpPr/>
          <p:nvPr/>
        </p:nvSpPr>
        <p:spPr>
          <a:xfrm>
            <a:off x="3900754" y="4025755"/>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48BA54-E26F-4E5D-91E0-4D93F8E674CB}"/>
              </a:ext>
            </a:extLst>
          </p:cNvPr>
          <p:cNvSpPr/>
          <p:nvPr/>
        </p:nvSpPr>
        <p:spPr>
          <a:xfrm>
            <a:off x="3760341" y="4275158"/>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4DA96F-F25B-4875-BA40-0A2D06ED201E}"/>
              </a:ext>
            </a:extLst>
          </p:cNvPr>
          <p:cNvSpPr/>
          <p:nvPr/>
        </p:nvSpPr>
        <p:spPr>
          <a:xfrm>
            <a:off x="2551415" y="3912739"/>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Pig Sow Animal - Free image on Pixabay">
            <a:extLst>
              <a:ext uri="{FF2B5EF4-FFF2-40B4-BE49-F238E27FC236}">
                <a16:creationId xmlns:a16="http://schemas.microsoft.com/office/drawing/2014/main" id="{AD601F08-4383-4397-9B23-5D5504C5D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747747" y="3856564"/>
            <a:ext cx="1145278" cy="64660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9012EE99-81C1-42F9-BD2F-E6701D60EF88}"/>
              </a:ext>
            </a:extLst>
          </p:cNvPr>
          <p:cNvSpPr/>
          <p:nvPr/>
        </p:nvSpPr>
        <p:spPr>
          <a:xfrm>
            <a:off x="6239832" y="1633591"/>
            <a:ext cx="345900" cy="5038656"/>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4EBC1F3-76A4-4459-8EA2-6F834A082B50}"/>
              </a:ext>
            </a:extLst>
          </p:cNvPr>
          <p:cNvSpPr txBox="1"/>
          <p:nvPr/>
        </p:nvSpPr>
        <p:spPr>
          <a:xfrm>
            <a:off x="8445357" y="3082246"/>
            <a:ext cx="339047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Shi et al. (2015) collected mosquito samples from pig farms in Hubei province, China</a:t>
            </a:r>
          </a:p>
          <a:p>
            <a:pPr marL="285750" indent="-285750">
              <a:buFont typeface="Arial" panose="020B0604020202020204" pitchFamily="34" charset="0"/>
              <a:buChar char="•"/>
            </a:pPr>
            <a:r>
              <a:rPr lang="en-US" dirty="0"/>
              <a:t>Potential vector for transmission of </a:t>
            </a:r>
            <a:r>
              <a:rPr lang="en-US" dirty="0" err="1"/>
              <a:t>TTSuV</a:t>
            </a:r>
            <a:r>
              <a:rPr lang="en-US" dirty="0"/>
              <a:t>-like viruses</a:t>
            </a:r>
          </a:p>
          <a:p>
            <a:pPr marL="285750" indent="-285750">
              <a:buFont typeface="Arial" panose="020B0604020202020204" pitchFamily="34" charset="0"/>
              <a:buChar char="•"/>
            </a:pPr>
            <a:r>
              <a:rPr lang="en-US" dirty="0"/>
              <a:t>Did not affirm persistence of infection in mosquitoes or transmission to humans</a:t>
            </a:r>
          </a:p>
        </p:txBody>
      </p:sp>
    </p:spTree>
    <p:extLst>
      <p:ext uri="{BB962C8B-B14F-4D97-AF65-F5344CB8AC3E}">
        <p14:creationId xmlns:p14="http://schemas.microsoft.com/office/powerpoint/2010/main" val="1217950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7253-6FF4-48DC-94D8-0EB486C38F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5E0EDF-1455-4C75-91F7-C424F533580C}"/>
              </a:ext>
            </a:extLst>
          </p:cNvPr>
          <p:cNvSpPr>
            <a:spLocks noGrp="1"/>
          </p:cNvSpPr>
          <p:nvPr>
            <p:ph idx="1"/>
          </p:nvPr>
        </p:nvSpPr>
        <p:spPr/>
        <p:txBody>
          <a:bodyPr/>
          <a:lstStyle/>
          <a:p>
            <a:endParaRPr lang="en-US" dirty="0"/>
          </a:p>
        </p:txBody>
      </p:sp>
      <p:pic>
        <p:nvPicPr>
          <p:cNvPr id="1026" name="Picture 2" descr="Fig. 3">
            <a:extLst>
              <a:ext uri="{FF2B5EF4-FFF2-40B4-BE49-F238E27FC236}">
                <a16:creationId xmlns:a16="http://schemas.microsoft.com/office/drawing/2014/main" id="{46A7E5B7-9A18-48ED-969E-E02CBA1F2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5425" y="0"/>
            <a:ext cx="41195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277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Zoonosis</a:t>
            </a:r>
          </a:p>
        </p:txBody>
      </p:sp>
      <p:pic>
        <p:nvPicPr>
          <p:cNvPr id="2050" name="Picture 2" descr="thumbnail">
            <a:extLst>
              <a:ext uri="{FF2B5EF4-FFF2-40B4-BE49-F238E27FC236}">
                <a16:creationId xmlns:a16="http://schemas.microsoft.com/office/drawing/2014/main" id="{8987BE4E-ED71-4B6C-AFDA-1269480EE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723" y="1495709"/>
            <a:ext cx="4950363" cy="53371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9A6821D-DCF0-4112-8EAB-731A63D89AB0}"/>
              </a:ext>
            </a:extLst>
          </p:cNvPr>
          <p:cNvSpPr/>
          <p:nvPr/>
        </p:nvSpPr>
        <p:spPr>
          <a:xfrm>
            <a:off x="3791164" y="1839074"/>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B650CB9-F838-401E-A8D8-CC2A64D9F510}"/>
              </a:ext>
            </a:extLst>
          </p:cNvPr>
          <p:cNvSpPr/>
          <p:nvPr/>
        </p:nvSpPr>
        <p:spPr>
          <a:xfrm>
            <a:off x="3039438" y="2813405"/>
            <a:ext cx="996593" cy="26884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343F863-FF43-47F2-A639-BF7A96ED4B5D}"/>
              </a:ext>
            </a:extLst>
          </p:cNvPr>
          <p:cNvSpPr/>
          <p:nvPr/>
        </p:nvSpPr>
        <p:spPr>
          <a:xfrm>
            <a:off x="3900754" y="4025755"/>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48BA54-E26F-4E5D-91E0-4D93F8E674CB}"/>
              </a:ext>
            </a:extLst>
          </p:cNvPr>
          <p:cNvSpPr/>
          <p:nvPr/>
        </p:nvSpPr>
        <p:spPr>
          <a:xfrm>
            <a:off x="3760341" y="4275158"/>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4DA96F-F25B-4875-BA40-0A2D06ED201E}"/>
              </a:ext>
            </a:extLst>
          </p:cNvPr>
          <p:cNvSpPr/>
          <p:nvPr/>
        </p:nvSpPr>
        <p:spPr>
          <a:xfrm>
            <a:off x="2551415" y="3912739"/>
            <a:ext cx="996593" cy="15411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Pig Sow Animal - Free image on Pixabay">
            <a:extLst>
              <a:ext uri="{FF2B5EF4-FFF2-40B4-BE49-F238E27FC236}">
                <a16:creationId xmlns:a16="http://schemas.microsoft.com/office/drawing/2014/main" id="{AD601F08-4383-4397-9B23-5D5504C5D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747747" y="3856564"/>
            <a:ext cx="1145278" cy="64660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9012EE99-81C1-42F9-BD2F-E6701D60EF88}"/>
              </a:ext>
            </a:extLst>
          </p:cNvPr>
          <p:cNvSpPr/>
          <p:nvPr/>
        </p:nvSpPr>
        <p:spPr>
          <a:xfrm>
            <a:off x="6239832" y="1633591"/>
            <a:ext cx="345900" cy="5038656"/>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4EBC1F3-76A4-4459-8EA2-6F834A082B50}"/>
              </a:ext>
            </a:extLst>
          </p:cNvPr>
          <p:cNvSpPr txBox="1"/>
          <p:nvPr/>
        </p:nvSpPr>
        <p:spPr>
          <a:xfrm>
            <a:off x="8445357" y="3082246"/>
            <a:ext cx="3390472" cy="2585323"/>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5"/>
              </a:rPr>
              <a:t>https://www.nature.com/articles/s41598-019-42210-0</a:t>
            </a:r>
            <a:endParaRPr lang="en-US" dirty="0"/>
          </a:p>
          <a:p>
            <a:pPr marL="285750" indent="-285750">
              <a:buFont typeface="Arial" panose="020B0604020202020204" pitchFamily="34" charset="0"/>
              <a:buChar char="•"/>
            </a:pPr>
            <a:r>
              <a:rPr lang="en-US" dirty="0">
                <a:hlinkClick r:id="rId6"/>
              </a:rPr>
              <a:t>https://www.ncbi.nlm.nih.gov/pmc/articles/PMC7120144/</a:t>
            </a:r>
            <a:endParaRPr lang="en-US" dirty="0"/>
          </a:p>
          <a:p>
            <a:pPr marL="285750" indent="-285750">
              <a:buFont typeface="Arial" panose="020B0604020202020204" pitchFamily="34" charset="0"/>
              <a:buChar char="•"/>
            </a:pPr>
            <a:r>
              <a:rPr lang="en-US" dirty="0">
                <a:hlinkClick r:id="rId7"/>
              </a:rPr>
              <a:t>https://jvi.asm.org/content/80/7/3487</a:t>
            </a:r>
            <a:endParaRPr lang="en-US" dirty="0"/>
          </a:p>
          <a:p>
            <a:pPr marL="285750" indent="-285750">
              <a:buFont typeface="Arial" panose="020B0604020202020204" pitchFamily="34" charset="0"/>
              <a:buChar char="•"/>
            </a:pPr>
            <a:r>
              <a:rPr lang="en-US" dirty="0"/>
              <a:t>TTSUV found in humans https://www.nature.com/articles/srep26655</a:t>
            </a:r>
          </a:p>
        </p:txBody>
      </p:sp>
    </p:spTree>
    <p:extLst>
      <p:ext uri="{BB962C8B-B14F-4D97-AF65-F5344CB8AC3E}">
        <p14:creationId xmlns:p14="http://schemas.microsoft.com/office/powerpoint/2010/main" val="2570511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Zoonosis</a:t>
            </a:r>
          </a:p>
        </p:txBody>
      </p:sp>
      <p:sp>
        <p:nvSpPr>
          <p:cNvPr id="5" name="TextBox 4">
            <a:extLst>
              <a:ext uri="{FF2B5EF4-FFF2-40B4-BE49-F238E27FC236}">
                <a16:creationId xmlns:a16="http://schemas.microsoft.com/office/drawing/2014/main" id="{74EBC1F3-76A4-4459-8EA2-6F834A082B50}"/>
              </a:ext>
            </a:extLst>
          </p:cNvPr>
          <p:cNvSpPr txBox="1"/>
          <p:nvPr/>
        </p:nvSpPr>
        <p:spPr>
          <a:xfrm>
            <a:off x="2231136" y="1316935"/>
            <a:ext cx="8817406" cy="5909310"/>
          </a:xfrm>
          <a:prstGeom prst="rect">
            <a:avLst/>
          </a:prstGeom>
          <a:noFill/>
        </p:spPr>
        <p:txBody>
          <a:bodyPr wrap="square" rtlCol="0">
            <a:spAutoFit/>
          </a:bodyPr>
          <a:lstStyle/>
          <a:p>
            <a:pPr marL="285750" indent="-285750">
              <a:buFont typeface="Arial" panose="020B0604020202020204" pitchFamily="34" charset="0"/>
              <a:buChar char="•"/>
            </a:pPr>
            <a:r>
              <a:rPr lang="en-US" dirty="0"/>
              <a:t>could be spread through feather dust and dander in addition to the oral-fecal and vertical transmission routes.</a:t>
            </a:r>
          </a:p>
          <a:p>
            <a:pPr marL="285750" indent="-285750">
              <a:buFont typeface="Arial" panose="020B0604020202020204" pitchFamily="34" charset="0"/>
              <a:buChar char="•"/>
            </a:pPr>
            <a:r>
              <a:rPr lang="en-US" dirty="0">
                <a:hlinkClick r:id="rId3"/>
              </a:rPr>
              <a:t>https://www-sciencedirect-com.libproxy.ucl.ac.uk/science/article/pii/S0168170207004509</a:t>
            </a:r>
            <a:r>
              <a:rPr lang="en-US" dirty="0"/>
              <a:t> </a:t>
            </a:r>
          </a:p>
          <a:p>
            <a:pPr marL="285750" indent="-285750">
              <a:buFont typeface="Arial" panose="020B0604020202020204" pitchFamily="34" charset="0"/>
              <a:buChar char="•"/>
            </a:pPr>
            <a:r>
              <a:rPr lang="en-US" dirty="0"/>
              <a:t>Human </a:t>
            </a:r>
            <a:r>
              <a:rPr lang="en-US" dirty="0" err="1"/>
              <a:t>gyrovirus</a:t>
            </a:r>
            <a:r>
              <a:rPr lang="en-US" dirty="0"/>
              <a:t> similar to CAV in skin </a:t>
            </a:r>
            <a:r>
              <a:rPr lang="en-US" dirty="0">
                <a:hlinkClick r:id="rId4"/>
              </a:rPr>
              <a:t>https://jvi-asm-org.libproxy.ucl.ac.uk/content/85/15/7948.short</a:t>
            </a:r>
            <a:endParaRPr lang="en-US" dirty="0"/>
          </a:p>
          <a:p>
            <a:pPr marL="285750" indent="-285750">
              <a:buFont typeface="Arial" panose="020B0604020202020204" pitchFamily="34" charset="0"/>
              <a:buChar char="•"/>
            </a:pPr>
            <a:r>
              <a:rPr lang="en-US" dirty="0" err="1"/>
              <a:t>Gyrovirus</a:t>
            </a:r>
            <a:r>
              <a:rPr lang="en-US" dirty="0"/>
              <a:t> in stool</a:t>
            </a:r>
          </a:p>
          <a:p>
            <a:pPr marL="285750" indent="-285750">
              <a:buFont typeface="Arial" panose="020B0604020202020204" pitchFamily="34" charset="0"/>
              <a:buChar char="•"/>
            </a:pPr>
            <a:r>
              <a:rPr lang="en-US" dirty="0">
                <a:hlinkClick r:id="rId5"/>
              </a:rPr>
              <a:t>https://www-sciencedirect-com.libproxy.ucl.ac.uk/science/article/pii/S1386653212002545</a:t>
            </a:r>
            <a:endParaRPr lang="en-US" dirty="0"/>
          </a:p>
          <a:p>
            <a:pPr marL="285750" indent="-285750">
              <a:buFont typeface="Arial" panose="020B0604020202020204" pitchFamily="34" charset="0"/>
              <a:buChar char="•"/>
            </a:pPr>
            <a:r>
              <a:rPr lang="en-US" dirty="0">
                <a:hlinkClick r:id="rId6"/>
              </a:rPr>
              <a:t>https://www-sciencedirect-com.libproxy.ucl.ac.uk/science/article/pii/S0042682213004935</a:t>
            </a:r>
            <a:endParaRPr lang="en-US" dirty="0"/>
          </a:p>
          <a:p>
            <a:pPr marL="285750" indent="-285750">
              <a:buFont typeface="Arial" panose="020B0604020202020204" pitchFamily="34" charset="0"/>
              <a:buChar char="•"/>
            </a:pPr>
            <a:r>
              <a:rPr lang="en-US" dirty="0" err="1"/>
              <a:t>Gyrovirus</a:t>
            </a:r>
            <a:r>
              <a:rPr lang="en-US" dirty="0"/>
              <a:t> found in fowl and humans</a:t>
            </a:r>
          </a:p>
          <a:p>
            <a:pPr marL="285750" indent="-285750">
              <a:buFont typeface="Arial" panose="020B0604020202020204" pitchFamily="34" charset="0"/>
              <a:buChar char="•"/>
            </a:pPr>
            <a:r>
              <a:rPr lang="en-US" dirty="0">
                <a:hlinkClick r:id="rId7"/>
              </a:rPr>
              <a:t>https://www-ncbi-nlm-nih-gov.libproxy.ucl.ac.uk/pmc/articles/PMC4517707/</a:t>
            </a:r>
            <a:endParaRPr lang="en-US" dirty="0"/>
          </a:p>
          <a:p>
            <a:pPr marL="285750" indent="-285750">
              <a:buFont typeface="Arial" panose="020B0604020202020204" pitchFamily="34" charset="0"/>
              <a:buChar char="•"/>
            </a:pPr>
            <a:r>
              <a:rPr lang="en-US" dirty="0" err="1"/>
              <a:t>TTSuV</a:t>
            </a:r>
            <a:r>
              <a:rPr lang="en-US" dirty="0"/>
              <a:t> in multiple hosts</a:t>
            </a:r>
          </a:p>
          <a:p>
            <a:r>
              <a:rPr lang="en-US" dirty="0">
                <a:hlinkClick r:id="rId8"/>
              </a:rPr>
              <a:t>https://www.sciencedirect.com/science/article/pii/S0378113517310581</a:t>
            </a:r>
            <a:endParaRPr lang="en-US" dirty="0"/>
          </a:p>
          <a:p>
            <a:pPr marL="285750" indent="-285750">
              <a:buFont typeface="Arial" panose="020B0604020202020204" pitchFamily="34" charset="0"/>
              <a:buChar char="•"/>
            </a:pPr>
            <a:r>
              <a:rPr lang="en-US" dirty="0"/>
              <a:t>Simian TTV in humans </a:t>
            </a:r>
            <a:r>
              <a:rPr lang="en-US" dirty="0">
                <a:hlinkClick r:id="rId9"/>
              </a:rPr>
              <a:t>https://www.sciencedirect.com/science/article/pii/S1386634602002504?casa_token=QK3Xs9x2h0YAAAAA:XjvK71_0-ErtaYY1FiRfggoJoOEqyniHHG5ez_oLZM_yFlBofqWNQSHV-_RJNCr1_N7A5nNO3fA</a:t>
            </a:r>
            <a:endParaRPr lang="en-US" dirty="0"/>
          </a:p>
          <a:p>
            <a:pPr marL="285750" indent="-285750">
              <a:buFont typeface="Arial" panose="020B0604020202020204" pitchFamily="34" charset="0"/>
              <a:buChar char="•"/>
            </a:pPr>
            <a:r>
              <a:rPr lang="en-US" dirty="0">
                <a:hlinkClick r:id="rId10"/>
              </a:rPr>
              <a:t>https://www.ncbi.nlm.nih.gov/pmc/articles/PMC7129822/</a:t>
            </a:r>
            <a:r>
              <a:rPr lang="en-US" dirty="0"/>
              <a:t> bats-pig transmission (circovirus)</a:t>
            </a:r>
          </a:p>
          <a:p>
            <a:pPr marL="285750" indent="-285750">
              <a:buFont typeface="Arial" panose="020B0604020202020204" pitchFamily="34" charset="0"/>
              <a:buChar char="•"/>
            </a:pPr>
            <a:r>
              <a:rPr lang="en-US" dirty="0"/>
              <a:t>Japan wastewater TTV </a:t>
            </a:r>
            <a:r>
              <a:rPr lang="en-US" u="sng" dirty="0">
                <a:hlinkClick r:id="rId11" tooltip="Persistent link using digital object identifier"/>
              </a:rPr>
              <a:t>https://doi.org/10.1016/j.watres.2005.03.034</a:t>
            </a:r>
            <a:endParaRPr lang="en-US" u="sng" dirty="0"/>
          </a:p>
          <a:p>
            <a:pPr marL="285750" indent="-285750">
              <a:buFont typeface="Arial" panose="020B0604020202020204" pitchFamily="34" charset="0"/>
              <a:buChar char="•"/>
            </a:pPr>
            <a:br>
              <a:rPr lang="en-US" dirty="0"/>
            </a:br>
            <a:r>
              <a:rPr lang="en-US" dirty="0"/>
              <a:t>Human adenovirus from chimps and bonobo (recombination) https://www.ncbi.nlm.nih.gov/pmc/articles/PMC6714811/</a:t>
            </a:r>
          </a:p>
        </p:txBody>
      </p:sp>
    </p:spTree>
    <p:extLst>
      <p:ext uri="{BB962C8B-B14F-4D97-AF65-F5344CB8AC3E}">
        <p14:creationId xmlns:p14="http://schemas.microsoft.com/office/powerpoint/2010/main" val="1991327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Names and Abbreviations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531174" y="1808048"/>
            <a:ext cx="7729728" cy="1038082"/>
          </a:xfrm>
        </p:spPr>
        <p:txBody>
          <a:bodyPr>
            <a:normAutofit/>
          </a:bodyPr>
          <a:lstStyle/>
          <a:p>
            <a:r>
              <a:rPr lang="en-US" sz="2800" dirty="0"/>
              <a:t>Torque </a:t>
            </a:r>
            <a:r>
              <a:rPr lang="en-US" sz="2800" dirty="0" err="1"/>
              <a:t>teno</a:t>
            </a:r>
            <a:r>
              <a:rPr lang="en-US" sz="2800" dirty="0"/>
              <a:t> virus </a:t>
            </a:r>
            <a:r>
              <a:rPr lang="en-US" sz="2800" dirty="0">
                <a:sym typeface="Wingdings" panose="05000000000000000000" pitchFamily="2" charset="2"/>
              </a:rPr>
              <a:t>(TTV)</a:t>
            </a:r>
          </a:p>
        </p:txBody>
      </p:sp>
      <p:pic>
        <p:nvPicPr>
          <p:cNvPr id="2050" name="Picture 2" descr="Image result for human">
            <a:extLst>
              <a:ext uri="{FF2B5EF4-FFF2-40B4-BE49-F238E27FC236}">
                <a16:creationId xmlns:a16="http://schemas.microsoft.com/office/drawing/2014/main" id="{424AEA4C-43C6-4AC2-8DDF-81FA2913E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591" y="1481964"/>
            <a:ext cx="1965326" cy="13104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iglet winnie the pooh">
            <a:extLst>
              <a:ext uri="{FF2B5EF4-FFF2-40B4-BE49-F238E27FC236}">
                <a16:creationId xmlns:a16="http://schemas.microsoft.com/office/drawing/2014/main" id="{1BC05BA0-770C-49C4-BA09-DCCFDD108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1403" y="2804149"/>
            <a:ext cx="1104257" cy="17926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hicken funny">
            <a:extLst>
              <a:ext uri="{FF2B5EF4-FFF2-40B4-BE49-F238E27FC236}">
                <a16:creationId xmlns:a16="http://schemas.microsoft.com/office/drawing/2014/main" id="{952D6F52-8D1E-4291-8DC8-EDD919E186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244" y="4681506"/>
            <a:ext cx="2642577" cy="199074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CD075DBB-5F5C-405B-BA36-D4A8F3902895}"/>
              </a:ext>
            </a:extLst>
          </p:cNvPr>
          <p:cNvSpPr txBox="1">
            <a:spLocks/>
          </p:cNvSpPr>
          <p:nvPr/>
        </p:nvSpPr>
        <p:spPr>
          <a:xfrm>
            <a:off x="2531174" y="2899875"/>
            <a:ext cx="7729728" cy="13104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sz="2800" dirty="0">
              <a:sym typeface="Wingdings" panose="05000000000000000000" pitchFamily="2" charset="2"/>
            </a:endParaRPr>
          </a:p>
          <a:p>
            <a:r>
              <a:rPr lang="en-US" sz="2800" dirty="0">
                <a:sym typeface="Wingdings" panose="05000000000000000000" pitchFamily="2" charset="2"/>
              </a:rPr>
              <a:t>Torque </a:t>
            </a:r>
            <a:r>
              <a:rPr lang="en-US" sz="2800" dirty="0" err="1">
                <a:sym typeface="Wingdings" panose="05000000000000000000" pitchFamily="2" charset="2"/>
              </a:rPr>
              <a:t>teno</a:t>
            </a:r>
            <a:r>
              <a:rPr lang="en-US" sz="2800" dirty="0">
                <a:sym typeface="Wingdings" panose="05000000000000000000" pitchFamily="2" charset="2"/>
              </a:rPr>
              <a:t> sus virus (TTSuV)</a:t>
            </a:r>
          </a:p>
          <a:p>
            <a:endParaRPr lang="en-US" sz="2800" dirty="0">
              <a:sym typeface="Wingdings" panose="05000000000000000000" pitchFamily="2" charset="2"/>
            </a:endParaRPr>
          </a:p>
          <a:p>
            <a:endParaRPr lang="en-US" sz="2800" dirty="0">
              <a:sym typeface="Wingdings" panose="05000000000000000000" pitchFamily="2" charset="2"/>
            </a:endParaRPr>
          </a:p>
          <a:p>
            <a:endParaRPr lang="en-US" sz="2800" dirty="0"/>
          </a:p>
        </p:txBody>
      </p:sp>
      <p:sp>
        <p:nvSpPr>
          <p:cNvPr id="14" name="Content Placeholder 2">
            <a:extLst>
              <a:ext uri="{FF2B5EF4-FFF2-40B4-BE49-F238E27FC236}">
                <a16:creationId xmlns:a16="http://schemas.microsoft.com/office/drawing/2014/main" id="{AFA1BB7D-8A7B-4043-A61E-B4E918BC2A9F}"/>
              </a:ext>
            </a:extLst>
          </p:cNvPr>
          <p:cNvSpPr txBox="1">
            <a:spLocks/>
          </p:cNvSpPr>
          <p:nvPr/>
        </p:nvSpPr>
        <p:spPr>
          <a:xfrm>
            <a:off x="2531174" y="4949392"/>
            <a:ext cx="7729728" cy="13104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2800" dirty="0">
                <a:sym typeface="Wingdings" panose="05000000000000000000" pitchFamily="2" charset="2"/>
              </a:rPr>
              <a:t>Porcine circovirus</a:t>
            </a:r>
            <a:endParaRPr lang="en-US" sz="2800" dirty="0"/>
          </a:p>
        </p:txBody>
      </p:sp>
    </p:spTree>
    <p:extLst>
      <p:ext uri="{BB962C8B-B14F-4D97-AF65-F5344CB8AC3E}">
        <p14:creationId xmlns:p14="http://schemas.microsoft.com/office/powerpoint/2010/main" val="40420576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ANTHROPONOSIS</a:t>
            </a:r>
          </a:p>
        </p:txBody>
      </p:sp>
      <p:sp>
        <p:nvSpPr>
          <p:cNvPr id="5" name="TextBox 4">
            <a:extLst>
              <a:ext uri="{FF2B5EF4-FFF2-40B4-BE49-F238E27FC236}">
                <a16:creationId xmlns:a16="http://schemas.microsoft.com/office/drawing/2014/main" id="{74EBC1F3-76A4-4459-8EA2-6F834A082B50}"/>
              </a:ext>
            </a:extLst>
          </p:cNvPr>
          <p:cNvSpPr txBox="1"/>
          <p:nvPr/>
        </p:nvSpPr>
        <p:spPr>
          <a:xfrm>
            <a:off x="3346313" y="1835337"/>
            <a:ext cx="633744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Chimpanzees have been experimentally infected with human TTVs and a simian TTV was detected in a human host</a:t>
            </a:r>
          </a:p>
          <a:p>
            <a:pPr marL="285750" indent="-285750">
              <a:buFont typeface="Arial" panose="020B0604020202020204" pitchFamily="34" charset="0"/>
              <a:buChar char="•"/>
            </a:pPr>
            <a:r>
              <a:rPr lang="en-US" dirty="0"/>
              <a:t>chimpanzee TTVs (Pt-TTV6, s-TTV.CH65-1, s-TTV.CH65-2 and s-TTV.CH71) and chimpanzee TTMV (Pt-TTMV8-II) were interspersed with human TTVs and human TTMVs, respectively (</a:t>
            </a:r>
            <a:r>
              <a:rPr lang="en-US" dirty="0">
                <a:hlinkClick r:id="rId3"/>
              </a:rPr>
              <a:t>https://www.microbiologyresearch.org/content/journal/jgv/10.1099/vir.0.007385-0</a:t>
            </a:r>
            <a:r>
              <a:rPr lang="en-US" dirty="0"/>
              <a:t>).</a:t>
            </a:r>
          </a:p>
          <a:p>
            <a:pPr marL="285750" indent="-285750">
              <a:buFont typeface="Arial" panose="020B0604020202020204" pitchFamily="34" charset="0"/>
              <a:buChar char="•"/>
            </a:pPr>
            <a:r>
              <a:rPr lang="en-US" dirty="0"/>
              <a:t>one subject who tested positive for human TTV and TTMDV DNA was found to be co-infected with chimpanzee TTMDV</a:t>
            </a:r>
          </a:p>
          <a:p>
            <a:pPr marL="285750" indent="-285750">
              <a:buFont typeface="Arial" panose="020B0604020202020204" pitchFamily="34" charset="0"/>
              <a:buChar char="•"/>
            </a:pPr>
            <a:r>
              <a:rPr lang="en-US" dirty="0"/>
              <a:t>Reproducibility of the PCR assay was verified by repeated assays and the specificity of the assay was confirmed by sequence analysis of the amplicon</a:t>
            </a:r>
          </a:p>
          <a:p>
            <a:pPr marL="285750" indent="-285750">
              <a:buFont typeface="Arial" panose="020B0604020202020204" pitchFamily="34" charset="0"/>
              <a:buChar char="•"/>
            </a:pPr>
            <a:r>
              <a:rPr lang="en-US" dirty="0"/>
              <a:t>The present study corroborates the previous studies because human TTV sequences have been identified in samples obtained from captive chimpanzees (</a:t>
            </a:r>
            <a:r>
              <a:rPr lang="en-US" dirty="0">
                <a:hlinkClick r:id="rId4"/>
              </a:rPr>
              <a:t>Cong </a:t>
            </a:r>
            <a:r>
              <a:rPr lang="en-US" i="1" dirty="0">
                <a:hlinkClick r:id="rId4"/>
              </a:rPr>
              <a:t>et al.</a:t>
            </a:r>
            <a:r>
              <a:rPr lang="en-US" dirty="0">
                <a:hlinkClick r:id="rId4"/>
              </a:rPr>
              <a:t>, 2000</a:t>
            </a:r>
            <a:r>
              <a:rPr lang="en-US" dirty="0"/>
              <a:t>; </a:t>
            </a:r>
            <a:r>
              <a:rPr lang="en-US" dirty="0">
                <a:hlinkClick r:id="rId5"/>
              </a:rPr>
              <a:t>Okamoto </a:t>
            </a:r>
            <a:r>
              <a:rPr lang="en-US" i="1" dirty="0">
                <a:hlinkClick r:id="rId5"/>
              </a:rPr>
              <a:t>et al.</a:t>
            </a:r>
            <a:r>
              <a:rPr lang="en-US" dirty="0">
                <a:hlinkClick r:id="rId5"/>
              </a:rPr>
              <a:t>, 2000a</a:t>
            </a:r>
            <a:r>
              <a:rPr lang="en-US" dirty="0"/>
              <a:t>; </a:t>
            </a:r>
            <a:r>
              <a:rPr lang="en-US" dirty="0">
                <a:hlinkClick r:id="rId6"/>
              </a:rPr>
              <a:t>Romeo </a:t>
            </a:r>
            <a:r>
              <a:rPr lang="en-US" i="1" dirty="0">
                <a:hlinkClick r:id="rId6"/>
              </a:rPr>
              <a:t>et al.</a:t>
            </a:r>
            <a:r>
              <a:rPr lang="en-US" dirty="0">
                <a:hlinkClick r:id="rId6"/>
              </a:rPr>
              <a:t>, 2000</a:t>
            </a:r>
            <a:r>
              <a:rPr lang="en-US" dirty="0"/>
              <a:t>),</a:t>
            </a:r>
          </a:p>
          <a:p>
            <a:pPr marL="285750" indent="-285750">
              <a:buFont typeface="Arial" panose="020B0604020202020204" pitchFamily="34" charset="0"/>
              <a:buChar char="•"/>
            </a:pPr>
            <a:r>
              <a:rPr lang="en-US" dirty="0"/>
              <a:t>TTV in swine and cattle </a:t>
            </a:r>
          </a:p>
          <a:p>
            <a:r>
              <a:rPr lang="en-US" dirty="0">
                <a:hlinkClick r:id="rId7"/>
              </a:rPr>
              <a:t>https://www.sciencedirect.com/science/article/pii/S0378113507003367#fig1</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6272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Pathogenicity</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normAutofit fontScale="92500" lnSpcReduction="10000"/>
          </a:bodyPr>
          <a:lstStyle/>
          <a:p>
            <a:pPr marL="0" indent="0">
              <a:buNone/>
            </a:pPr>
            <a:r>
              <a:rPr lang="en-US" b="1" dirty="0"/>
              <a:t>Seals and Sea Lions</a:t>
            </a:r>
          </a:p>
          <a:p>
            <a:r>
              <a:rPr lang="en-US" dirty="0"/>
              <a:t>Viral presence associated with mortality events in Sea lions (Ng et al., 2009). Found inflammation of lung tissue and high viral loads.</a:t>
            </a:r>
          </a:p>
          <a:p>
            <a:r>
              <a:rPr lang="en-US" dirty="0"/>
              <a:t>Pneumonia in mortality event in 21 pacific harbor seals (Ng et al. 2011).</a:t>
            </a:r>
          </a:p>
          <a:p>
            <a:pPr marL="0" indent="0">
              <a:buNone/>
            </a:pPr>
            <a:r>
              <a:rPr lang="en-US" b="1" dirty="0"/>
              <a:t>Pigs</a:t>
            </a:r>
          </a:p>
          <a:p>
            <a:r>
              <a:rPr lang="en-US" dirty="0" err="1"/>
              <a:t>TTSuV</a:t>
            </a:r>
            <a:r>
              <a:rPr lang="en-US" dirty="0"/>
              <a:t> + porcine circovirus 2 coinfection led to fatal postweaning multisystemic wasting syndrome. </a:t>
            </a:r>
            <a:r>
              <a:rPr lang="en-US" dirty="0" err="1"/>
              <a:t>Monoinfected</a:t>
            </a:r>
            <a:r>
              <a:rPr lang="en-US" dirty="0"/>
              <a:t> pigs had no clinical symptoms (Ellis et al., 2008).</a:t>
            </a:r>
          </a:p>
          <a:p>
            <a:pPr marL="0" indent="0">
              <a:buNone/>
            </a:pPr>
            <a:r>
              <a:rPr lang="en-US" b="1" dirty="0"/>
              <a:t>Chicken</a:t>
            </a:r>
          </a:p>
          <a:p>
            <a:r>
              <a:rPr lang="en-US" dirty="0"/>
              <a:t>Chicken anemia virus targets erythroid and lymphoid progenitor cells in the bone marrow and thymus </a:t>
            </a:r>
            <a:r>
              <a:rPr lang="en-US" dirty="0">
                <a:sym typeface="Wingdings" panose="05000000000000000000" pitchFamily="2" charset="2"/>
              </a:rPr>
              <a:t> severe anemia and increased mortality (Adair, 2000) </a:t>
            </a:r>
          </a:p>
          <a:p>
            <a:r>
              <a:rPr lang="en-US" dirty="0">
                <a:sym typeface="Wingdings" panose="05000000000000000000" pitchFamily="2" charset="2"/>
              </a:rPr>
              <a:t>Immunosuppression (</a:t>
            </a:r>
            <a:r>
              <a:rPr lang="en-US" dirty="0">
                <a:sym typeface="Wingdings" panose="05000000000000000000" pitchFamily="2" charset="2"/>
                <a:hlinkClick r:id="rId3"/>
              </a:rPr>
              <a:t>https://www-tandfonline-com.libproxy.ucl.ac.uk/doi/full/10.1080/03079450600717349</a:t>
            </a:r>
            <a:r>
              <a:rPr lang="en-US" dirty="0">
                <a:sym typeface="Wingdings" panose="05000000000000000000" pitchFamily="2" charset="2"/>
              </a:rPr>
              <a:t>)</a:t>
            </a:r>
          </a:p>
          <a:p>
            <a:r>
              <a:rPr lang="en-US" dirty="0">
                <a:sym typeface="Wingdings" panose="05000000000000000000" pitchFamily="2" charset="2"/>
              </a:rPr>
              <a:t>Suboptimal protection by antibodies (https://virologyj.biomedcentral.com/articles/10.1186/1743-422X-9-189)</a:t>
            </a:r>
            <a:endParaRPr lang="en-US" dirty="0"/>
          </a:p>
        </p:txBody>
      </p:sp>
    </p:spTree>
    <p:extLst>
      <p:ext uri="{BB962C8B-B14F-4D97-AF65-F5344CB8AC3E}">
        <p14:creationId xmlns:p14="http://schemas.microsoft.com/office/powerpoint/2010/main" val="3404663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Pathogenicity to Humans?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r>
              <a:rPr lang="en-US" dirty="0"/>
              <a:t>High TTV load (&gt; 4 log</a:t>
            </a:r>
            <a:r>
              <a:rPr lang="en-US" baseline="-25000" dirty="0"/>
              <a:t>10</a:t>
            </a:r>
            <a:r>
              <a:rPr lang="en-US" dirty="0"/>
              <a:t>copies/ml) associated with mortality in elderly (Hazard ratio = 4.78; </a:t>
            </a:r>
            <a:r>
              <a:rPr lang="en-US" dirty="0" err="1"/>
              <a:t>Giacconi</a:t>
            </a:r>
            <a:r>
              <a:rPr lang="en-US" dirty="0"/>
              <a:t> et al., 2018)</a:t>
            </a:r>
          </a:p>
          <a:p>
            <a:r>
              <a:rPr lang="en-US" dirty="0"/>
              <a:t>Low TTV load (&lt; 4.2 log</a:t>
            </a:r>
            <a:r>
              <a:rPr lang="en-US" baseline="-25000" dirty="0"/>
              <a:t>10</a:t>
            </a:r>
            <a:r>
              <a:rPr lang="en-US" dirty="0"/>
              <a:t>copies/ml) associated with kidney graft rejection within 2 years (Hazard ratio = 7.30; Solis et al., 2019) </a:t>
            </a:r>
          </a:p>
          <a:p>
            <a:r>
              <a:rPr lang="en-US" dirty="0"/>
              <a:t>Studies only demonstrate TTV as a marker of immune status rather than a pathogen</a:t>
            </a:r>
          </a:p>
        </p:txBody>
      </p:sp>
      <p:sp>
        <p:nvSpPr>
          <p:cNvPr id="4" name="Rectangle 3">
            <a:extLst>
              <a:ext uri="{FF2B5EF4-FFF2-40B4-BE49-F238E27FC236}">
                <a16:creationId xmlns:a16="http://schemas.microsoft.com/office/drawing/2014/main" id="{847BD39D-A1B5-4329-AD46-C25E76456FD8}"/>
              </a:ext>
            </a:extLst>
          </p:cNvPr>
          <p:cNvSpPr/>
          <p:nvPr/>
        </p:nvSpPr>
        <p:spPr>
          <a:xfrm>
            <a:off x="983674" y="3995678"/>
            <a:ext cx="11111344" cy="2862322"/>
          </a:xfrm>
          <a:prstGeom prst="rect">
            <a:avLst/>
          </a:prstGeom>
        </p:spPr>
        <p:txBody>
          <a:bodyPr wrap="square">
            <a:spAutoFit/>
          </a:bodyPr>
          <a:lstStyle/>
          <a:p>
            <a:r>
              <a:rPr lang="en-US" dirty="0">
                <a:hlinkClick r:id="rId3"/>
              </a:rPr>
              <a:t>https://journals.plos.org/plosone/article?id=10.1371/journal.pone.0098819</a:t>
            </a:r>
            <a:endParaRPr lang="en-US" dirty="0"/>
          </a:p>
          <a:p>
            <a:endParaRPr lang="en-US" dirty="0"/>
          </a:p>
          <a:p>
            <a:r>
              <a:rPr lang="en-US" dirty="0"/>
              <a:t>APOPTIN FROM TTV </a:t>
            </a:r>
            <a:r>
              <a:rPr lang="en-US" dirty="0">
                <a:hlinkClick r:id="rId4"/>
              </a:rPr>
              <a:t>https://www-microbiologyresearch-org.libproxy.ucl.ac.uk/content/journal/jgv/10.1099/vir.0.79790-0</a:t>
            </a:r>
            <a:endParaRPr lang="en-US" dirty="0"/>
          </a:p>
          <a:p>
            <a:endParaRPr lang="en-US" dirty="0"/>
          </a:p>
          <a:p>
            <a:r>
              <a:rPr lang="en-US" dirty="0"/>
              <a:t>TTV-VP3 Complements knockout CAV </a:t>
            </a:r>
            <a:r>
              <a:rPr lang="en-US" dirty="0">
                <a:hlinkClick r:id="rId5"/>
              </a:rPr>
              <a:t>https://www-sciencedirect-com.libproxy.ucl.ac.uk/science/article/pii/S0042682208007113</a:t>
            </a:r>
            <a:endParaRPr lang="en-US" dirty="0"/>
          </a:p>
          <a:p>
            <a:endParaRPr lang="en-US" dirty="0"/>
          </a:p>
          <a:p>
            <a:r>
              <a:rPr lang="en-US" dirty="0"/>
              <a:t>APOPTIN does not trigger apoptosis in normal cells https://www-pnas-org.libproxy.ucl.ac.uk/content/94/11/5843.short</a:t>
            </a:r>
          </a:p>
        </p:txBody>
      </p:sp>
    </p:spTree>
    <p:extLst>
      <p:ext uri="{BB962C8B-B14F-4D97-AF65-F5344CB8AC3E}">
        <p14:creationId xmlns:p14="http://schemas.microsoft.com/office/powerpoint/2010/main" val="1466170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Host-Virus Interactions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r>
              <a:rPr lang="en-US" dirty="0"/>
              <a:t>TTV miRNA decreases interferon production</a:t>
            </a:r>
          </a:p>
          <a:p>
            <a:r>
              <a:rPr lang="en-US" dirty="0"/>
              <a:t>TTV miRNA promotes cell proliferation in response to interferon</a:t>
            </a:r>
          </a:p>
          <a:p>
            <a:endParaRPr lang="en-US" dirty="0"/>
          </a:p>
        </p:txBody>
      </p:sp>
      <p:pic>
        <p:nvPicPr>
          <p:cNvPr id="4" name="Picture 3">
            <a:extLst>
              <a:ext uri="{FF2B5EF4-FFF2-40B4-BE49-F238E27FC236}">
                <a16:creationId xmlns:a16="http://schemas.microsoft.com/office/drawing/2014/main" id="{EEDB3169-58FB-4A3E-847F-1AD48D0ABD0D}"/>
              </a:ext>
            </a:extLst>
          </p:cNvPr>
          <p:cNvPicPr>
            <a:picLocks noChangeAspect="1"/>
          </p:cNvPicPr>
          <p:nvPr/>
        </p:nvPicPr>
        <p:blipFill>
          <a:blip r:embed="rId3"/>
          <a:stretch>
            <a:fillRect/>
          </a:stretch>
        </p:blipFill>
        <p:spPr>
          <a:xfrm>
            <a:off x="3958975" y="2781651"/>
            <a:ext cx="4059971" cy="3429000"/>
          </a:xfrm>
          <a:prstGeom prst="rect">
            <a:avLst/>
          </a:prstGeom>
        </p:spPr>
      </p:pic>
      <p:sp>
        <p:nvSpPr>
          <p:cNvPr id="5" name="Rectangle 4">
            <a:extLst>
              <a:ext uri="{FF2B5EF4-FFF2-40B4-BE49-F238E27FC236}">
                <a16:creationId xmlns:a16="http://schemas.microsoft.com/office/drawing/2014/main" id="{51FECCB1-227A-44E5-828E-0884C10C3F16}"/>
              </a:ext>
            </a:extLst>
          </p:cNvPr>
          <p:cNvSpPr/>
          <p:nvPr/>
        </p:nvSpPr>
        <p:spPr>
          <a:xfrm>
            <a:off x="4736388" y="2811234"/>
            <a:ext cx="914400" cy="296923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542387-9389-4CDD-8223-C6DAA41A9ED8}"/>
              </a:ext>
            </a:extLst>
          </p:cNvPr>
          <p:cNvSpPr txBox="1"/>
          <p:nvPr/>
        </p:nvSpPr>
        <p:spPr>
          <a:xfrm>
            <a:off x="3958975" y="6164950"/>
            <a:ext cx="2933305" cy="369332"/>
          </a:xfrm>
          <a:prstGeom prst="rect">
            <a:avLst/>
          </a:prstGeom>
          <a:noFill/>
        </p:spPr>
        <p:txBody>
          <a:bodyPr wrap="square" rtlCol="0">
            <a:spAutoFit/>
          </a:bodyPr>
          <a:lstStyle/>
          <a:p>
            <a:r>
              <a:rPr lang="en-US" dirty="0"/>
              <a:t>Also, 40% decrease in ISG15</a:t>
            </a:r>
          </a:p>
        </p:txBody>
      </p:sp>
      <p:sp>
        <p:nvSpPr>
          <p:cNvPr id="7" name="Right Brace 6">
            <a:extLst>
              <a:ext uri="{FF2B5EF4-FFF2-40B4-BE49-F238E27FC236}">
                <a16:creationId xmlns:a16="http://schemas.microsoft.com/office/drawing/2014/main" id="{103C0A8D-CE30-433F-9826-74B42191C60D}"/>
              </a:ext>
            </a:extLst>
          </p:cNvPr>
          <p:cNvSpPr/>
          <p:nvPr/>
        </p:nvSpPr>
        <p:spPr>
          <a:xfrm rot="5400000">
            <a:off x="5085709" y="5693142"/>
            <a:ext cx="215758" cy="6163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9F3226B-A8D9-4ED2-A166-A76839FD5E8B}"/>
              </a:ext>
            </a:extLst>
          </p:cNvPr>
          <p:cNvSpPr txBox="1"/>
          <p:nvPr/>
        </p:nvSpPr>
        <p:spPr>
          <a:xfrm>
            <a:off x="10634591" y="6553270"/>
            <a:ext cx="1653301" cy="307777"/>
          </a:xfrm>
          <a:prstGeom prst="rect">
            <a:avLst/>
          </a:prstGeom>
          <a:noFill/>
        </p:spPr>
        <p:txBody>
          <a:bodyPr wrap="square" rtlCol="0">
            <a:spAutoFit/>
          </a:bodyPr>
          <a:lstStyle/>
          <a:p>
            <a:r>
              <a:rPr lang="en-US" sz="1400" dirty="0"/>
              <a:t>Kincaid et al., 2013</a:t>
            </a:r>
          </a:p>
        </p:txBody>
      </p:sp>
    </p:spTree>
    <p:extLst>
      <p:ext uri="{BB962C8B-B14F-4D97-AF65-F5344CB8AC3E}">
        <p14:creationId xmlns:p14="http://schemas.microsoft.com/office/powerpoint/2010/main" val="18785041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Host-Virus Interactions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r>
              <a:rPr lang="en-US" dirty="0"/>
              <a:t>TTV ORF2 downregulates NF-</a:t>
            </a:r>
            <a:r>
              <a:rPr lang="en-US" dirty="0" err="1"/>
              <a:t>kappaB</a:t>
            </a:r>
            <a:r>
              <a:rPr lang="en-US" dirty="0"/>
              <a:t> </a:t>
            </a:r>
            <a:r>
              <a:rPr lang="en-US" dirty="0">
                <a:sym typeface="Wingdings" panose="05000000000000000000" pitchFamily="2" charset="2"/>
              </a:rPr>
              <a:t> inhibit transcription of proinflammatory IL-6, IL-8, COX-2 (Zheng et al., 2007)</a:t>
            </a:r>
          </a:p>
          <a:p>
            <a:r>
              <a:rPr lang="en-US" dirty="0" err="1">
                <a:sym typeface="Wingdings" panose="05000000000000000000" pitchFamily="2" charset="2"/>
              </a:rPr>
              <a:t>TTSuV</a:t>
            </a:r>
            <a:r>
              <a:rPr lang="en-US" dirty="0">
                <a:sym typeface="Wingdings" panose="05000000000000000000" pitchFamily="2" charset="2"/>
              </a:rPr>
              <a:t> (Singh and </a:t>
            </a:r>
            <a:r>
              <a:rPr lang="en-US" dirty="0" err="1">
                <a:sym typeface="Wingdings" panose="05000000000000000000" pitchFamily="2" charset="2"/>
              </a:rPr>
              <a:t>Ramamoorthy</a:t>
            </a:r>
            <a:r>
              <a:rPr lang="en-US" dirty="0">
                <a:sym typeface="Wingdings" panose="05000000000000000000" pitchFamily="2" charset="2"/>
              </a:rPr>
              <a:t>, 2016) </a:t>
            </a:r>
          </a:p>
          <a:p>
            <a:pPr lvl="1">
              <a:buFontTx/>
              <a:buChar char="-"/>
            </a:pPr>
            <a:r>
              <a:rPr lang="en-US" dirty="0">
                <a:sym typeface="Wingdings" panose="05000000000000000000" pitchFamily="2" charset="2"/>
              </a:rPr>
              <a:t>Transfection of ORF1 into swine macrophage line induced early anti-viral response as part of host innate immunity</a:t>
            </a:r>
          </a:p>
          <a:p>
            <a:pPr lvl="1">
              <a:buFontTx/>
              <a:buChar char="-"/>
            </a:pPr>
            <a:r>
              <a:rPr lang="en-US" dirty="0">
                <a:sym typeface="Wingdings" panose="05000000000000000000" pitchFamily="2" charset="2"/>
              </a:rPr>
              <a:t>ORF1 upregulates SOCS-1, PD-1, IL-10, which are suppressors of T-cell mediated immunity</a:t>
            </a:r>
          </a:p>
          <a:p>
            <a:pPr lvl="1">
              <a:buFontTx/>
              <a:buChar char="-"/>
            </a:pPr>
            <a:r>
              <a:rPr lang="en-US" dirty="0">
                <a:sym typeface="Wingdings" panose="05000000000000000000" pitchFamily="2" charset="2"/>
              </a:rPr>
              <a:t>ORF2 downregulates IFN-</a:t>
            </a:r>
            <a:r>
              <a:rPr lang="el-GR" dirty="0">
                <a:sym typeface="Wingdings" panose="05000000000000000000" pitchFamily="2" charset="2"/>
              </a:rPr>
              <a:t>β </a:t>
            </a:r>
            <a:r>
              <a:rPr lang="en-US" dirty="0">
                <a:sym typeface="Wingdings" panose="05000000000000000000" pitchFamily="2" charset="2"/>
              </a:rPr>
              <a:t>and IL-13, regulators of antiviral activity and inflammation, respectively</a:t>
            </a:r>
            <a:endParaRPr lang="en-US" dirty="0"/>
          </a:p>
          <a:p>
            <a:endParaRPr lang="en-US" dirty="0"/>
          </a:p>
        </p:txBody>
      </p:sp>
    </p:spTree>
    <p:extLst>
      <p:ext uri="{BB962C8B-B14F-4D97-AF65-F5344CB8AC3E}">
        <p14:creationId xmlns:p14="http://schemas.microsoft.com/office/powerpoint/2010/main" val="4143708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Host-Virus Interactions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r>
              <a:rPr lang="en-US" dirty="0">
                <a:hlinkClick r:id="rId3"/>
              </a:rPr>
              <a:t>https://www-sciencedirect-com.libproxy.ucl.ac.uk/science/article/pii/S0042682209005261</a:t>
            </a:r>
            <a:endParaRPr lang="en-US" dirty="0"/>
          </a:p>
          <a:p>
            <a:r>
              <a:rPr lang="en-US" dirty="0"/>
              <a:t>TLR9</a:t>
            </a:r>
          </a:p>
        </p:txBody>
      </p:sp>
    </p:spTree>
    <p:extLst>
      <p:ext uri="{BB962C8B-B14F-4D97-AF65-F5344CB8AC3E}">
        <p14:creationId xmlns:p14="http://schemas.microsoft.com/office/powerpoint/2010/main" val="3527498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Host-Virus Interactions</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normAutofit fontScale="92500" lnSpcReduction="10000"/>
          </a:bodyPr>
          <a:lstStyle/>
          <a:p>
            <a:r>
              <a:rPr lang="en-US" dirty="0"/>
              <a:t>TTV isolate and look for potential binding site targets for human mRNA transcription factors using the online PROMO program, which recognizes transcription regulatory element binding sites from DNA sequences </a:t>
            </a:r>
          </a:p>
          <a:p>
            <a:r>
              <a:rPr lang="en-US" dirty="0"/>
              <a:t>44 dsDNA sequences, homologous to human DNA transcription regulatory protein target binding sites, were identified. Moreover, each homologous target sequence appeared multiple times (4 to 11 copies per target). Among these homologous targets on TTV-TA278 DNA were genetic elements for binding factors regulating synthesis of CREB (which plays an essential role in embryogenesis, cell differentiation, apoptosis, and proliferation), c-Jun (a proto-oncogene product with antiapoptotic activity), c-</a:t>
            </a:r>
            <a:r>
              <a:rPr lang="en-US" dirty="0" err="1"/>
              <a:t>Myc</a:t>
            </a:r>
            <a:r>
              <a:rPr lang="en-US" dirty="0"/>
              <a:t> (a proto-oncogene product that also regulates B cell proliferation), IRF2 (which competitively inhibits the IRF1-mediated transcriptional activation of IFNα and IFNβ), p53 (which has anticancer function and plays a role in apoptosis and genomic stability), STAT4 (which is required for the development of Th1 cells from naive CD4</a:t>
            </a:r>
            <a:r>
              <a:rPr lang="en-US" baseline="30000" dirty="0"/>
              <a:t>+</a:t>
            </a:r>
            <a:r>
              <a:rPr lang="en-US" dirty="0"/>
              <a:t> T cells and for </a:t>
            </a:r>
            <a:r>
              <a:rPr lang="en-US" dirty="0" err="1"/>
              <a:t>IFNγ</a:t>
            </a:r>
            <a:r>
              <a:rPr lang="en-US" dirty="0"/>
              <a:t> production in response to IL-12), FOXP3 (a lineage specification factor of </a:t>
            </a:r>
            <a:r>
              <a:rPr lang="en-US" dirty="0" err="1"/>
              <a:t>Treg</a:t>
            </a:r>
            <a:r>
              <a:rPr lang="en-US" dirty="0"/>
              <a:t> cells), and ATF3 (which represses the genes for IL-6, IL-12, and other cytokines downstream of TLR4, thereby providing a negative feedback to contain excessive inflammatory responses).</a:t>
            </a:r>
          </a:p>
        </p:txBody>
      </p:sp>
    </p:spTree>
    <p:extLst>
      <p:ext uri="{BB962C8B-B14F-4D97-AF65-F5344CB8AC3E}">
        <p14:creationId xmlns:p14="http://schemas.microsoft.com/office/powerpoint/2010/main" val="3822785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AFC63-5FAC-42E6-892C-C29BEA94A634}"/>
              </a:ext>
            </a:extLst>
          </p:cNvPr>
          <p:cNvSpPr>
            <a:spLocks noGrp="1"/>
          </p:cNvSpPr>
          <p:nvPr>
            <p:ph type="title"/>
          </p:nvPr>
        </p:nvSpPr>
        <p:spPr>
          <a:xfrm>
            <a:off x="2231136" y="132486"/>
            <a:ext cx="7729728" cy="1188720"/>
          </a:xfrm>
        </p:spPr>
        <p:txBody>
          <a:bodyPr/>
          <a:lstStyle/>
          <a:p>
            <a:r>
              <a:rPr lang="en-US" dirty="0"/>
              <a:t>Lit Review Structure</a:t>
            </a:r>
          </a:p>
        </p:txBody>
      </p:sp>
      <p:sp>
        <p:nvSpPr>
          <p:cNvPr id="3" name="Content Placeholder 2">
            <a:extLst>
              <a:ext uri="{FF2B5EF4-FFF2-40B4-BE49-F238E27FC236}">
                <a16:creationId xmlns:a16="http://schemas.microsoft.com/office/drawing/2014/main" id="{051308EF-090E-4A8C-B525-02095EFAA2A3}"/>
              </a:ext>
            </a:extLst>
          </p:cNvPr>
          <p:cNvSpPr>
            <a:spLocks noGrp="1"/>
          </p:cNvSpPr>
          <p:nvPr>
            <p:ph idx="1"/>
          </p:nvPr>
        </p:nvSpPr>
        <p:spPr>
          <a:xfrm>
            <a:off x="2231136" y="1541124"/>
            <a:ext cx="7729728" cy="5184390"/>
          </a:xfrm>
        </p:spPr>
        <p:txBody>
          <a:bodyPr>
            <a:normAutofit fontScale="92500" lnSpcReduction="20000"/>
          </a:bodyPr>
          <a:lstStyle/>
          <a:p>
            <a:r>
              <a:rPr lang="en-US" b="1" dirty="0"/>
              <a:t>Abstract</a:t>
            </a:r>
          </a:p>
          <a:p>
            <a:r>
              <a:rPr lang="en-US" b="1" dirty="0"/>
              <a:t>Intro</a:t>
            </a:r>
          </a:p>
          <a:p>
            <a:r>
              <a:rPr lang="en-US" b="1" dirty="0"/>
              <a:t>Genomic diversity of the </a:t>
            </a:r>
            <a:r>
              <a:rPr lang="en-US" b="1" dirty="0" err="1"/>
              <a:t>Anelloviridae</a:t>
            </a:r>
            <a:endParaRPr lang="en-US" b="1" dirty="0"/>
          </a:p>
          <a:p>
            <a:pPr>
              <a:buFontTx/>
              <a:buChar char="-"/>
            </a:pPr>
            <a:r>
              <a:rPr lang="en-US" dirty="0"/>
              <a:t>Genome structure</a:t>
            </a:r>
          </a:p>
          <a:p>
            <a:pPr>
              <a:buFontTx/>
              <a:buChar char="-"/>
            </a:pPr>
            <a:r>
              <a:rPr lang="en-US" dirty="0"/>
              <a:t>Taxonomy</a:t>
            </a:r>
          </a:p>
          <a:p>
            <a:pPr>
              <a:buFontTx/>
              <a:buChar char="-"/>
            </a:pPr>
            <a:r>
              <a:rPr lang="en-US" dirty="0"/>
              <a:t>Mutation rate</a:t>
            </a:r>
          </a:p>
          <a:p>
            <a:pPr>
              <a:buFontTx/>
              <a:buChar char="-"/>
            </a:pPr>
            <a:r>
              <a:rPr lang="en-US" dirty="0"/>
              <a:t>Recombination</a:t>
            </a:r>
          </a:p>
          <a:p>
            <a:r>
              <a:rPr lang="en-US" b="1" dirty="0"/>
              <a:t>Host range and animal reservoirs</a:t>
            </a:r>
          </a:p>
          <a:p>
            <a:pPr>
              <a:buFontTx/>
              <a:buChar char="-"/>
            </a:pPr>
            <a:r>
              <a:rPr lang="en-US" dirty="0"/>
              <a:t>Host range</a:t>
            </a:r>
          </a:p>
          <a:p>
            <a:pPr>
              <a:buFontTx/>
              <a:buChar char="-"/>
            </a:pPr>
            <a:r>
              <a:rPr lang="en-US" dirty="0"/>
              <a:t>Pathogenicity in different hosts</a:t>
            </a:r>
          </a:p>
          <a:p>
            <a:pPr>
              <a:buFontTx/>
              <a:buChar char="-"/>
            </a:pPr>
            <a:r>
              <a:rPr lang="en-US" dirty="0"/>
              <a:t>Anthro</a:t>
            </a:r>
          </a:p>
          <a:p>
            <a:pPr>
              <a:buFontTx/>
              <a:buChar char="-"/>
            </a:pPr>
            <a:endParaRPr lang="en-US" dirty="0"/>
          </a:p>
          <a:p>
            <a:r>
              <a:rPr lang="en-US" b="1" dirty="0"/>
              <a:t>Genomic surveillance efforts</a:t>
            </a:r>
          </a:p>
          <a:p>
            <a:r>
              <a:rPr lang="en-US" b="1" dirty="0"/>
              <a:t>Host-pathogen interactions</a:t>
            </a:r>
          </a:p>
          <a:p>
            <a:r>
              <a:rPr lang="en-US" b="1" dirty="0"/>
              <a:t>Diagnostic potential of TTV</a:t>
            </a:r>
          </a:p>
          <a:p>
            <a:endParaRPr lang="en-US" b="1" dirty="0"/>
          </a:p>
        </p:txBody>
      </p:sp>
    </p:spTree>
    <p:extLst>
      <p:ext uri="{BB962C8B-B14F-4D97-AF65-F5344CB8AC3E}">
        <p14:creationId xmlns:p14="http://schemas.microsoft.com/office/powerpoint/2010/main" val="537485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Prevalence</a:t>
            </a:r>
          </a:p>
        </p:txBody>
      </p:sp>
      <p:sp>
        <p:nvSpPr>
          <p:cNvPr id="5" name="Content Placeholder 4">
            <a:extLst>
              <a:ext uri="{FF2B5EF4-FFF2-40B4-BE49-F238E27FC236}">
                <a16:creationId xmlns:a16="http://schemas.microsoft.com/office/drawing/2014/main" id="{F87A32A5-490B-443B-B13D-8213966F123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585DE84-B664-4ADD-8054-BE093AD4175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63319" y="1485686"/>
            <a:ext cx="7065362" cy="5282867"/>
          </a:xfrm>
          <a:prstGeom prst="rect">
            <a:avLst/>
          </a:prstGeom>
          <a:noFill/>
          <a:ln>
            <a:noFill/>
          </a:ln>
        </p:spPr>
      </p:pic>
    </p:spTree>
    <p:extLst>
      <p:ext uri="{BB962C8B-B14F-4D97-AF65-F5344CB8AC3E}">
        <p14:creationId xmlns:p14="http://schemas.microsoft.com/office/powerpoint/2010/main" val="2486758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145782-F086-444A-BC0E-B14D6C9B2241}"/>
              </a:ext>
            </a:extLst>
          </p:cNvPr>
          <p:cNvSpPr>
            <a:spLocks noGrp="1"/>
          </p:cNvSpPr>
          <p:nvPr>
            <p:ph type="ctrTitle"/>
          </p:nvPr>
        </p:nvSpPr>
        <p:spPr/>
        <p:txBody>
          <a:bodyPr/>
          <a:lstStyle/>
          <a:p>
            <a:r>
              <a:rPr lang="en-US" dirty="0"/>
              <a:t>II. The genome</a:t>
            </a:r>
          </a:p>
        </p:txBody>
      </p:sp>
      <p:sp>
        <p:nvSpPr>
          <p:cNvPr id="9" name="Subtitle 8">
            <a:extLst>
              <a:ext uri="{FF2B5EF4-FFF2-40B4-BE49-F238E27FC236}">
                <a16:creationId xmlns:a16="http://schemas.microsoft.com/office/drawing/2014/main" id="{D93E7D52-75FF-48EA-8F76-9544C04B800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02654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Structure</a:t>
            </a:r>
          </a:p>
        </p:txBody>
      </p:sp>
      <p:grpSp>
        <p:nvGrpSpPr>
          <p:cNvPr id="13" name="Group 12">
            <a:extLst>
              <a:ext uri="{FF2B5EF4-FFF2-40B4-BE49-F238E27FC236}">
                <a16:creationId xmlns:a16="http://schemas.microsoft.com/office/drawing/2014/main" id="{CA53AC9E-4776-4C96-BB0A-595D987F30DC}"/>
              </a:ext>
            </a:extLst>
          </p:cNvPr>
          <p:cNvGrpSpPr/>
          <p:nvPr/>
        </p:nvGrpSpPr>
        <p:grpSpPr>
          <a:xfrm>
            <a:off x="1604771" y="1796141"/>
            <a:ext cx="6537199" cy="6858000"/>
            <a:chOff x="2919868" y="1796141"/>
            <a:chExt cx="6537199" cy="6858000"/>
          </a:xfrm>
        </p:grpSpPr>
        <p:pic>
          <p:nvPicPr>
            <p:cNvPr id="5" name="Picture 4" descr="Diagram, schematic&#10;&#10;Description automatically generated">
              <a:extLst>
                <a:ext uri="{FF2B5EF4-FFF2-40B4-BE49-F238E27FC236}">
                  <a16:creationId xmlns:a16="http://schemas.microsoft.com/office/drawing/2014/main" id="{3FDBC352-7EEA-4B7D-BF2B-AC68A49DD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868" y="1796141"/>
              <a:ext cx="6352264" cy="6858000"/>
            </a:xfrm>
            <a:prstGeom prst="rect">
              <a:avLst/>
            </a:prstGeom>
          </p:spPr>
        </p:pic>
        <p:cxnSp>
          <p:nvCxnSpPr>
            <p:cNvPr id="8" name="Straight Connector 7">
              <a:extLst>
                <a:ext uri="{FF2B5EF4-FFF2-40B4-BE49-F238E27FC236}">
                  <a16:creationId xmlns:a16="http://schemas.microsoft.com/office/drawing/2014/main" id="{DF554826-5799-4DD4-AB52-C1758462E542}"/>
                </a:ext>
              </a:extLst>
            </p:cNvPr>
            <p:cNvCxnSpPr/>
            <p:nvPr/>
          </p:nvCxnSpPr>
          <p:spPr>
            <a:xfrm>
              <a:off x="5630238" y="2270589"/>
              <a:ext cx="2445250" cy="102741"/>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AE968F81-5AEB-4BDD-835D-43461C32FBA5}"/>
                </a:ext>
              </a:extLst>
            </p:cNvPr>
            <p:cNvCxnSpPr>
              <a:cxnSpLocks/>
            </p:cNvCxnSpPr>
            <p:nvPr/>
          </p:nvCxnSpPr>
          <p:spPr>
            <a:xfrm flipV="1">
              <a:off x="8003569" y="2373330"/>
              <a:ext cx="71919" cy="1205335"/>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B4673AA-14BF-48F9-9C06-C7882A401557}"/>
                </a:ext>
              </a:extLst>
            </p:cNvPr>
            <p:cNvSpPr txBox="1"/>
            <p:nvPr/>
          </p:nvSpPr>
          <p:spPr>
            <a:xfrm>
              <a:off x="8075488" y="2137293"/>
              <a:ext cx="1381579" cy="369332"/>
            </a:xfrm>
            <a:prstGeom prst="rect">
              <a:avLst/>
            </a:prstGeom>
            <a:noFill/>
          </p:spPr>
          <p:txBody>
            <a:bodyPr wrap="square" rtlCol="0">
              <a:spAutoFit/>
            </a:bodyPr>
            <a:lstStyle/>
            <a:p>
              <a:r>
                <a:rPr lang="en-US" dirty="0"/>
                <a:t>‘Core’</a:t>
              </a:r>
            </a:p>
          </p:txBody>
        </p:sp>
      </p:grpSp>
      <p:sp>
        <p:nvSpPr>
          <p:cNvPr id="6" name="Rectangle 5">
            <a:extLst>
              <a:ext uri="{FF2B5EF4-FFF2-40B4-BE49-F238E27FC236}">
                <a16:creationId xmlns:a16="http://schemas.microsoft.com/office/drawing/2014/main" id="{D26F6CB3-D7DB-4A8A-A8F5-6206E0A1E18E}"/>
              </a:ext>
            </a:extLst>
          </p:cNvPr>
          <p:cNvSpPr/>
          <p:nvPr/>
        </p:nvSpPr>
        <p:spPr>
          <a:xfrm>
            <a:off x="307521" y="5463930"/>
            <a:ext cx="11576958" cy="248194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E792BBF-4706-4512-BA37-72FDB992AD5C}"/>
              </a:ext>
            </a:extLst>
          </p:cNvPr>
          <p:cNvSpPr txBox="1"/>
          <p:nvPr/>
        </p:nvSpPr>
        <p:spPr>
          <a:xfrm>
            <a:off x="8347607" y="1796141"/>
            <a:ext cx="3092315"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Single polycistronic mRNA</a:t>
            </a:r>
          </a:p>
          <a:p>
            <a:pPr marL="285750" indent="-285750">
              <a:buFont typeface="Arial" panose="020B0604020202020204" pitchFamily="34" charset="0"/>
              <a:buChar char="•"/>
            </a:pPr>
            <a:r>
              <a:rPr lang="en-US" sz="2400" dirty="0"/>
              <a:t>3-4 ORFs</a:t>
            </a:r>
          </a:p>
          <a:p>
            <a:pPr marL="285750" indent="-285750">
              <a:buFont typeface="Arial" panose="020B0604020202020204" pitchFamily="34" charset="0"/>
              <a:buChar char="•"/>
            </a:pPr>
            <a:r>
              <a:rPr lang="en-US" sz="2400" dirty="0"/>
              <a:t>5-7 proteins</a:t>
            </a:r>
          </a:p>
          <a:p>
            <a:pPr marL="285750" indent="-285750">
              <a:buFont typeface="Arial" panose="020B0604020202020204" pitchFamily="34" charset="0"/>
              <a:buChar char="•"/>
            </a:pPr>
            <a:r>
              <a:rPr lang="en-US" sz="2400" dirty="0"/>
              <a:t>Alternative splicing</a:t>
            </a:r>
          </a:p>
          <a:p>
            <a:pPr marL="285750" indent="-285750">
              <a:buFont typeface="Arial" panose="020B0604020202020204" pitchFamily="34" charset="0"/>
              <a:buChar char="•"/>
            </a:pPr>
            <a:r>
              <a:rPr lang="en-US" sz="2400" dirty="0"/>
              <a:t>Alternative translation</a:t>
            </a:r>
          </a:p>
        </p:txBody>
      </p:sp>
    </p:spTree>
    <p:extLst>
      <p:ext uri="{BB962C8B-B14F-4D97-AF65-F5344CB8AC3E}">
        <p14:creationId xmlns:p14="http://schemas.microsoft.com/office/powerpoint/2010/main" val="402477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FEA6-E719-4A80-8866-98E4F1C1731A}"/>
              </a:ext>
            </a:extLst>
          </p:cNvPr>
          <p:cNvSpPr>
            <a:spLocks noGrp="1"/>
          </p:cNvSpPr>
          <p:nvPr>
            <p:ph type="title"/>
          </p:nvPr>
        </p:nvSpPr>
        <p:spPr>
          <a:xfrm>
            <a:off x="2231136" y="185753"/>
            <a:ext cx="7729728" cy="1188720"/>
          </a:xfrm>
        </p:spPr>
        <p:txBody>
          <a:bodyPr/>
          <a:lstStyle/>
          <a:p>
            <a:r>
              <a:rPr lang="en-US" dirty="0"/>
              <a:t>Genome structure</a:t>
            </a:r>
          </a:p>
        </p:txBody>
      </p:sp>
      <p:sp>
        <p:nvSpPr>
          <p:cNvPr id="3" name="Content Placeholder 2">
            <a:extLst>
              <a:ext uri="{FF2B5EF4-FFF2-40B4-BE49-F238E27FC236}">
                <a16:creationId xmlns:a16="http://schemas.microsoft.com/office/drawing/2014/main" id="{B7268DF8-9D26-45A5-BC53-E1DDE567329D}"/>
              </a:ext>
            </a:extLst>
          </p:cNvPr>
          <p:cNvSpPr>
            <a:spLocks noGrp="1"/>
          </p:cNvSpPr>
          <p:nvPr>
            <p:ph idx="1"/>
          </p:nvPr>
        </p:nvSpPr>
        <p:spPr>
          <a:xfrm>
            <a:off x="2231136" y="1833706"/>
            <a:ext cx="7729728" cy="4380827"/>
          </a:xfrm>
        </p:spPr>
        <p:txBody>
          <a:bodyPr/>
          <a:lstStyle/>
          <a:p>
            <a:endParaRPr lang="en-US" dirty="0"/>
          </a:p>
          <a:p>
            <a:endParaRPr lang="en-US" dirty="0"/>
          </a:p>
        </p:txBody>
      </p:sp>
      <p:pic>
        <p:nvPicPr>
          <p:cNvPr id="4" name="Picture 2" descr="Transcription profile of HEL32 TTV (Genbank accession number AY666122) and the encoded proteins. (A) Organization of TTV HEL32 genome. The genome consist of overlapping ORFs in the coding region and a GC-rich box within the noncoding region. Due to the presence of alternative pre-mRNA splicing, 6 different viral proteins are expressed. The ORFs and proteins are indicated with colored boxes. (B) The transcript map of TTV HEL32. The polyadenylation signal is indicated with p(A). The percentage relative abundance of each species is indicated, as well as the protein product names and sizes (Qiu, Kakkola et al. 2005). The introns are indicated with a dashed line. The figure was adapted from Qiu, Kakkola et al. 2005.">
            <a:extLst>
              <a:ext uri="{FF2B5EF4-FFF2-40B4-BE49-F238E27FC236}">
                <a16:creationId xmlns:a16="http://schemas.microsoft.com/office/drawing/2014/main" id="{0497A398-FF5C-490F-93EE-748F18A54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136" y="1452527"/>
            <a:ext cx="7729728" cy="48756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C8E6C35-29F7-4083-814D-FD957AD7D8B6}"/>
              </a:ext>
            </a:extLst>
          </p:cNvPr>
          <p:cNvSpPr/>
          <p:nvPr/>
        </p:nvSpPr>
        <p:spPr>
          <a:xfrm>
            <a:off x="2112517" y="6302915"/>
            <a:ext cx="2500364" cy="369332"/>
          </a:xfrm>
          <a:prstGeom prst="rect">
            <a:avLst/>
          </a:prstGeom>
        </p:spPr>
        <p:txBody>
          <a:bodyPr wrap="none">
            <a:spAutoFit/>
          </a:bodyPr>
          <a:lstStyle/>
          <a:p>
            <a:r>
              <a:rPr lang="en-US" dirty="0"/>
              <a:t>Kaczorowska et al., 2020</a:t>
            </a:r>
          </a:p>
        </p:txBody>
      </p:sp>
      <p:sp>
        <p:nvSpPr>
          <p:cNvPr id="6" name="Right Brace 5">
            <a:extLst>
              <a:ext uri="{FF2B5EF4-FFF2-40B4-BE49-F238E27FC236}">
                <a16:creationId xmlns:a16="http://schemas.microsoft.com/office/drawing/2014/main" id="{8AEE1029-0B38-47F2-A847-9BFA507189C1}"/>
              </a:ext>
            </a:extLst>
          </p:cNvPr>
          <p:cNvSpPr/>
          <p:nvPr/>
        </p:nvSpPr>
        <p:spPr>
          <a:xfrm>
            <a:off x="10079483" y="1520687"/>
            <a:ext cx="227395" cy="4144617"/>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7746EDF1-BB51-44E1-BBAE-C3638DB54B11}"/>
              </a:ext>
            </a:extLst>
          </p:cNvPr>
          <p:cNvSpPr txBox="1"/>
          <p:nvPr/>
        </p:nvSpPr>
        <p:spPr>
          <a:xfrm>
            <a:off x="10193180" y="3269829"/>
            <a:ext cx="1461052" cy="646331"/>
          </a:xfrm>
          <a:prstGeom prst="rect">
            <a:avLst/>
          </a:prstGeom>
          <a:noFill/>
        </p:spPr>
        <p:txBody>
          <a:bodyPr wrap="square" rtlCol="0">
            <a:spAutoFit/>
          </a:bodyPr>
          <a:lstStyle/>
          <a:p>
            <a:pPr algn="ctr"/>
            <a:r>
              <a:rPr lang="en-US" dirty="0"/>
              <a:t>Alternative splicing</a:t>
            </a:r>
          </a:p>
        </p:txBody>
      </p:sp>
    </p:spTree>
    <p:extLst>
      <p:ext uri="{BB962C8B-B14F-4D97-AF65-F5344CB8AC3E}">
        <p14:creationId xmlns:p14="http://schemas.microsoft.com/office/powerpoint/2010/main" val="128143150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6252</TotalTime>
  <Words>4811</Words>
  <Application>Microsoft Office PowerPoint</Application>
  <PresentationFormat>Widescreen</PresentationFormat>
  <Paragraphs>558</Paragraphs>
  <Slides>57</Slides>
  <Notes>54</Notes>
  <HiddenSlides>21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5" baseType="lpstr">
      <vt:lpstr>Arial</vt:lpstr>
      <vt:lpstr>Calibri</vt:lpstr>
      <vt:lpstr>Corbel</vt:lpstr>
      <vt:lpstr>Gill Sans MT</vt:lpstr>
      <vt:lpstr>Times New Roman</vt:lpstr>
      <vt:lpstr>Wingdings</vt:lpstr>
      <vt:lpstr>Parcel</vt:lpstr>
      <vt:lpstr>Bitmap Image</vt:lpstr>
      <vt:lpstr>Understanding the enigmatic Anelloviridae</vt:lpstr>
      <vt:lpstr>Contents</vt:lpstr>
      <vt:lpstr>I. Introduction</vt:lpstr>
      <vt:lpstr>Introduction</vt:lpstr>
      <vt:lpstr>Names and Abbreviations</vt:lpstr>
      <vt:lpstr>Prevalence</vt:lpstr>
      <vt:lpstr>II. The genome</vt:lpstr>
      <vt:lpstr>Genome Structure</vt:lpstr>
      <vt:lpstr>Genome structure</vt:lpstr>
      <vt:lpstr>Host-virus interactions</vt:lpstr>
      <vt:lpstr>Immune-evasion</vt:lpstr>
      <vt:lpstr>Immune-evasion</vt:lpstr>
      <vt:lpstr>PowerPoint Presentation</vt:lpstr>
      <vt:lpstr>Genome Replication</vt:lpstr>
      <vt:lpstr>Genome Replication</vt:lpstr>
      <vt:lpstr>Genome Replication</vt:lpstr>
      <vt:lpstr>Genome Replication</vt:lpstr>
      <vt:lpstr>Genome Replication</vt:lpstr>
      <vt:lpstr>Genome Replication</vt:lpstr>
      <vt:lpstr>Genome Replication</vt:lpstr>
      <vt:lpstr>Genomic Diversity</vt:lpstr>
      <vt:lpstr>PowerPoint Presentation</vt:lpstr>
      <vt:lpstr>Family-wide Phylogeny</vt:lpstr>
      <vt:lpstr>Mutation Rates</vt:lpstr>
      <vt:lpstr>Mutational Mechanisms</vt:lpstr>
      <vt:lpstr>Mutational Mechanisms</vt:lpstr>
      <vt:lpstr>Mutational Mechanisms</vt:lpstr>
      <vt:lpstr>Mutational Mechanisms</vt:lpstr>
      <vt:lpstr>Mutational Mechanisms</vt:lpstr>
      <vt:lpstr>III. Potential for the emergence of infectious disease </vt:lpstr>
      <vt:lpstr>Transmission Routes</vt:lpstr>
      <vt:lpstr>Cross-species Transmission</vt:lpstr>
      <vt:lpstr>Cross-species Transmission</vt:lpstr>
      <vt:lpstr>How to infect multiple hosts?</vt:lpstr>
      <vt:lpstr>How to infect multiple hosts?</vt:lpstr>
      <vt:lpstr>Risk of Zoonosis?</vt:lpstr>
      <vt:lpstr>Animal Reservoirs</vt:lpstr>
      <vt:lpstr>Animal Reservoirs</vt:lpstr>
      <vt:lpstr>Animal reservoirs</vt:lpstr>
      <vt:lpstr>Conclusions</vt:lpstr>
      <vt:lpstr>Nomenclature</vt:lpstr>
      <vt:lpstr>Host Range and Animal Reservoirs</vt:lpstr>
      <vt:lpstr>Host Range and Animal Reservoirs</vt:lpstr>
      <vt:lpstr>Genomic Surveillance</vt:lpstr>
      <vt:lpstr>Genomic Surveillance</vt:lpstr>
      <vt:lpstr>Genomic Surveillance</vt:lpstr>
      <vt:lpstr>PowerPoint Presentation</vt:lpstr>
      <vt:lpstr>Zoonosis</vt:lpstr>
      <vt:lpstr>Zoonosis</vt:lpstr>
      <vt:lpstr>ANTHROPONOSIS</vt:lpstr>
      <vt:lpstr>Pathogenicity</vt:lpstr>
      <vt:lpstr>Pathogenicity to Humans?</vt:lpstr>
      <vt:lpstr>Host-Virus Interactions</vt:lpstr>
      <vt:lpstr>Host-Virus Interactions</vt:lpstr>
      <vt:lpstr>Host-Virus Interactions</vt:lpstr>
      <vt:lpstr>Host-Virus Interactions</vt:lpstr>
      <vt:lpstr>Lit Review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Torque</dc:title>
  <dc:creator>Cedric Tan</dc:creator>
  <cp:lastModifiedBy>Cedric Tan</cp:lastModifiedBy>
  <cp:revision>198</cp:revision>
  <dcterms:created xsi:type="dcterms:W3CDTF">2020-10-19T02:20:59Z</dcterms:created>
  <dcterms:modified xsi:type="dcterms:W3CDTF">2021-02-17T13:42:49Z</dcterms:modified>
</cp:coreProperties>
</file>